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4096" autoAdjust="0"/>
  </p:normalViewPr>
  <p:slideViewPr>
    <p:cSldViewPr>
      <p:cViewPr>
        <p:scale>
          <a:sx n="100" d="100"/>
          <a:sy n="100" d="100"/>
        </p:scale>
        <p:origin x="-1404" y="1788"/>
      </p:cViewPr>
      <p:guideLst>
        <p:guide orient="horz" pos="3120"/>
        <p:guide pos="2160"/>
      </p:guideLst>
    </p:cSldViewPr>
  </p:slid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 Smith" userId="249e15d9d32995a0" providerId="LiveId" clId="{852A744F-0F39-494A-9DD7-93C96AE4ACD2}"/>
    <pc:docChg chg="undo custSel modSld">
      <pc:chgData name="Dan Smith" userId="249e15d9d32995a0" providerId="LiveId" clId="{852A744F-0F39-494A-9DD7-93C96AE4ACD2}" dt="2017-11-01T17:36:05.536" v="352" actId="1036"/>
      <pc:docMkLst>
        <pc:docMk/>
      </pc:docMkLst>
      <pc:sldChg chg="modSp">
        <pc:chgData name="Dan Smith" userId="249e15d9d32995a0" providerId="LiveId" clId="{852A744F-0F39-494A-9DD7-93C96AE4ACD2}" dt="2017-11-01T17:36:05.536" v="352" actId="1036"/>
        <pc:sldMkLst>
          <pc:docMk/>
          <pc:sldMk cId="4269809272" sldId="256"/>
        </pc:sldMkLst>
        <pc:graphicFrameChg chg="mod modGraphic">
          <ac:chgData name="Dan Smith" userId="249e15d9d32995a0" providerId="LiveId" clId="{852A744F-0F39-494A-9DD7-93C96AE4ACD2}" dt="2017-11-01T17:36:05.536" v="352" actId="1036"/>
          <ac:graphicFrameMkLst>
            <pc:docMk/>
            <pc:sldMk cId="4269809272" sldId="256"/>
            <ac:graphicFrameMk id="6" creationId="{00000000-0000-0000-0000-000000000000}"/>
          </ac:graphicFrameMkLst>
        </pc:graphicFrameChg>
        <pc:graphicFrameChg chg="mod modGraphic">
          <ac:chgData name="Dan Smith" userId="249e15d9d32995a0" providerId="LiveId" clId="{852A744F-0F39-494A-9DD7-93C96AE4ACD2}" dt="2017-11-01T17:35:58.067" v="349" actId="1035"/>
          <ac:graphicFrameMkLst>
            <pc:docMk/>
            <pc:sldMk cId="4269809272" sldId="256"/>
            <ac:graphicFrameMk id="8" creationId="{00000000-0000-0000-0000-000000000000}"/>
          </ac:graphicFrameMkLst>
        </pc:graphicFrameChg>
        <pc:graphicFrameChg chg="mod modGraphic">
          <ac:chgData name="Dan Smith" userId="249e15d9d32995a0" providerId="LiveId" clId="{852A744F-0F39-494A-9DD7-93C96AE4ACD2}" dt="2017-11-01T17:35:53.145" v="348" actId="1036"/>
          <ac:graphicFrameMkLst>
            <pc:docMk/>
            <pc:sldMk cId="4269809272" sldId="256"/>
            <ac:graphicFrameMk id="17" creationId="{00000000-0000-0000-0000-000000000000}"/>
          </ac:graphicFrameMkLst>
        </pc:graphicFrameChg>
      </pc:sldChg>
      <pc:sldChg chg="modSp">
        <pc:chgData name="Dan Smith" userId="249e15d9d32995a0" providerId="LiveId" clId="{852A744F-0F39-494A-9DD7-93C96AE4ACD2}" dt="2017-11-01T17:35:10.597" v="341" actId="1035"/>
        <pc:sldMkLst>
          <pc:docMk/>
          <pc:sldMk cId="826524596" sldId="257"/>
        </pc:sldMkLst>
        <pc:graphicFrameChg chg="modGraphic">
          <ac:chgData name="Dan Smith" userId="249e15d9d32995a0" providerId="LiveId" clId="{852A744F-0F39-494A-9DD7-93C96AE4ACD2}" dt="2017-11-01T17:35:05.086" v="338" actId="255"/>
          <ac:graphicFrameMkLst>
            <pc:docMk/>
            <pc:sldMk cId="826524596" sldId="257"/>
            <ac:graphicFrameMk id="8" creationId="{00000000-0000-0000-0000-000000000000}"/>
          </ac:graphicFrameMkLst>
        </pc:graphicFrameChg>
        <pc:graphicFrameChg chg="modGraphic">
          <ac:chgData name="Dan Smith" userId="249e15d9d32995a0" providerId="LiveId" clId="{852A744F-0F39-494A-9DD7-93C96AE4ACD2}" dt="2017-11-01T17:34:30.866" v="337" actId="255"/>
          <ac:graphicFrameMkLst>
            <pc:docMk/>
            <pc:sldMk cId="826524596" sldId="257"/>
            <ac:graphicFrameMk id="10" creationId="{00000000-0000-0000-0000-000000000000}"/>
          </ac:graphicFrameMkLst>
        </pc:graphicFrameChg>
        <pc:graphicFrameChg chg="mod modGraphic">
          <ac:chgData name="Dan Smith" userId="249e15d9d32995a0" providerId="LiveId" clId="{852A744F-0F39-494A-9DD7-93C96AE4ACD2}" dt="2017-11-01T17:35:10.597" v="341" actId="1035"/>
          <ac:graphicFrameMkLst>
            <pc:docMk/>
            <pc:sldMk cId="826524596" sldId="257"/>
            <ac:graphicFrameMk id="11"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9144A7-90A5-4F2F-B820-CFA08E251D92}" type="datetimeFigureOut">
              <a:rPr lang="en-GB" smtClean="0"/>
              <a:t>12/12/2017</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570ADE-0196-42A2-B194-188AC365677F}" type="slidenum">
              <a:rPr lang="en-GB" smtClean="0"/>
              <a:t>‹#›</a:t>
            </a:fld>
            <a:endParaRPr lang="en-GB"/>
          </a:p>
        </p:txBody>
      </p:sp>
    </p:spTree>
    <p:extLst>
      <p:ext uri="{BB962C8B-B14F-4D97-AF65-F5344CB8AC3E}">
        <p14:creationId xmlns:p14="http://schemas.microsoft.com/office/powerpoint/2010/main" val="2261134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E570ADE-0196-42A2-B194-188AC365677F}" type="slidenum">
              <a:rPr lang="en-GB" smtClean="0"/>
              <a:t>1</a:t>
            </a:fld>
            <a:endParaRPr lang="en-GB"/>
          </a:p>
        </p:txBody>
      </p:sp>
    </p:spTree>
    <p:extLst>
      <p:ext uri="{BB962C8B-B14F-4D97-AF65-F5344CB8AC3E}">
        <p14:creationId xmlns:p14="http://schemas.microsoft.com/office/powerpoint/2010/main" val="2882502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25B3A7A-024C-4391-9BA4-7C405A20EC8C}" type="datetimeFigureOut">
              <a:rPr lang="en-GB" smtClean="0"/>
              <a:t>12/12/2017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6CFEBE-7997-4524-A417-72EFFFA95920}" type="slidenum">
              <a:rPr lang="en-GB" smtClean="0"/>
              <a:t>‹#›</a:t>
            </a:fld>
            <a:endParaRPr lang="en-GB"/>
          </a:p>
        </p:txBody>
      </p:sp>
    </p:spTree>
    <p:extLst>
      <p:ext uri="{BB962C8B-B14F-4D97-AF65-F5344CB8AC3E}">
        <p14:creationId xmlns:p14="http://schemas.microsoft.com/office/powerpoint/2010/main" val="3796458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25B3A7A-024C-4391-9BA4-7C405A20EC8C}" type="datetimeFigureOut">
              <a:rPr lang="en-GB" smtClean="0"/>
              <a:t>12/12/2017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6CFEBE-7997-4524-A417-72EFFFA95920}" type="slidenum">
              <a:rPr lang="en-GB" smtClean="0"/>
              <a:t>‹#›</a:t>
            </a:fld>
            <a:endParaRPr lang="en-GB"/>
          </a:p>
        </p:txBody>
      </p:sp>
    </p:spTree>
    <p:extLst>
      <p:ext uri="{BB962C8B-B14F-4D97-AF65-F5344CB8AC3E}">
        <p14:creationId xmlns:p14="http://schemas.microsoft.com/office/powerpoint/2010/main" val="2622496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0"/>
            <a:ext cx="1543050" cy="845220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700"/>
            <a:ext cx="4514850" cy="84522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25B3A7A-024C-4391-9BA4-7C405A20EC8C}" type="datetimeFigureOut">
              <a:rPr lang="en-GB" smtClean="0"/>
              <a:t>12/12/2017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6CFEBE-7997-4524-A417-72EFFFA95920}" type="slidenum">
              <a:rPr lang="en-GB" smtClean="0"/>
              <a:t>‹#›</a:t>
            </a:fld>
            <a:endParaRPr lang="en-GB"/>
          </a:p>
        </p:txBody>
      </p:sp>
    </p:spTree>
    <p:extLst>
      <p:ext uri="{BB962C8B-B14F-4D97-AF65-F5344CB8AC3E}">
        <p14:creationId xmlns:p14="http://schemas.microsoft.com/office/powerpoint/2010/main" val="87304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25B3A7A-024C-4391-9BA4-7C405A20EC8C}" type="datetimeFigureOut">
              <a:rPr lang="en-GB" smtClean="0"/>
              <a:t>12/12/2017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6CFEBE-7997-4524-A417-72EFFFA95920}" type="slidenum">
              <a:rPr lang="en-GB" smtClean="0"/>
              <a:t>‹#›</a:t>
            </a:fld>
            <a:endParaRPr lang="en-GB"/>
          </a:p>
        </p:txBody>
      </p:sp>
    </p:spTree>
    <p:extLst>
      <p:ext uri="{BB962C8B-B14F-4D97-AF65-F5344CB8AC3E}">
        <p14:creationId xmlns:p14="http://schemas.microsoft.com/office/powerpoint/2010/main" val="782512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5B3A7A-024C-4391-9BA4-7C405A20EC8C}" type="datetimeFigureOut">
              <a:rPr lang="en-GB" smtClean="0"/>
              <a:t>12/12/2017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6CFEBE-7997-4524-A417-72EFFFA95920}" type="slidenum">
              <a:rPr lang="en-GB" smtClean="0"/>
              <a:t>‹#›</a:t>
            </a:fld>
            <a:endParaRPr lang="en-GB"/>
          </a:p>
        </p:txBody>
      </p:sp>
    </p:spTree>
    <p:extLst>
      <p:ext uri="{BB962C8B-B14F-4D97-AF65-F5344CB8AC3E}">
        <p14:creationId xmlns:p14="http://schemas.microsoft.com/office/powerpoint/2010/main" val="4025356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25B3A7A-024C-4391-9BA4-7C405A20EC8C}" type="datetimeFigureOut">
              <a:rPr lang="en-GB" smtClean="0"/>
              <a:t>12/12/2017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6CFEBE-7997-4524-A417-72EFFFA95920}" type="slidenum">
              <a:rPr lang="en-GB" smtClean="0"/>
              <a:t>‹#›</a:t>
            </a:fld>
            <a:endParaRPr lang="en-GB"/>
          </a:p>
        </p:txBody>
      </p:sp>
    </p:spTree>
    <p:extLst>
      <p:ext uri="{BB962C8B-B14F-4D97-AF65-F5344CB8AC3E}">
        <p14:creationId xmlns:p14="http://schemas.microsoft.com/office/powerpoint/2010/main" val="37429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25B3A7A-024C-4391-9BA4-7C405A20EC8C}" type="datetimeFigureOut">
              <a:rPr lang="en-GB" smtClean="0"/>
              <a:t>12/12/2017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F6CFEBE-7997-4524-A417-72EFFFA95920}" type="slidenum">
              <a:rPr lang="en-GB" smtClean="0"/>
              <a:t>‹#›</a:t>
            </a:fld>
            <a:endParaRPr lang="en-GB"/>
          </a:p>
        </p:txBody>
      </p:sp>
    </p:spTree>
    <p:extLst>
      <p:ext uri="{BB962C8B-B14F-4D97-AF65-F5344CB8AC3E}">
        <p14:creationId xmlns:p14="http://schemas.microsoft.com/office/powerpoint/2010/main" val="895501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25B3A7A-024C-4391-9BA4-7C405A20EC8C}" type="datetimeFigureOut">
              <a:rPr lang="en-GB" smtClean="0"/>
              <a:t>12/12/2017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F6CFEBE-7997-4524-A417-72EFFFA95920}" type="slidenum">
              <a:rPr lang="en-GB" smtClean="0"/>
              <a:t>‹#›</a:t>
            </a:fld>
            <a:endParaRPr lang="en-GB"/>
          </a:p>
        </p:txBody>
      </p:sp>
    </p:spTree>
    <p:extLst>
      <p:ext uri="{BB962C8B-B14F-4D97-AF65-F5344CB8AC3E}">
        <p14:creationId xmlns:p14="http://schemas.microsoft.com/office/powerpoint/2010/main" val="117729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5B3A7A-024C-4391-9BA4-7C405A20EC8C}" type="datetimeFigureOut">
              <a:rPr lang="en-GB" smtClean="0"/>
              <a:t>12/12/2017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F6CFEBE-7997-4524-A417-72EFFFA95920}" type="slidenum">
              <a:rPr lang="en-GB" smtClean="0"/>
              <a:t>‹#›</a:t>
            </a:fld>
            <a:endParaRPr lang="en-GB"/>
          </a:p>
        </p:txBody>
      </p:sp>
    </p:spTree>
    <p:extLst>
      <p:ext uri="{BB962C8B-B14F-4D97-AF65-F5344CB8AC3E}">
        <p14:creationId xmlns:p14="http://schemas.microsoft.com/office/powerpoint/2010/main" val="2767483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25B3A7A-024C-4391-9BA4-7C405A20EC8C}" type="datetimeFigureOut">
              <a:rPr lang="en-GB" smtClean="0"/>
              <a:t>12/12/2017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6CFEBE-7997-4524-A417-72EFFFA95920}" type="slidenum">
              <a:rPr lang="en-GB" smtClean="0"/>
              <a:t>‹#›</a:t>
            </a:fld>
            <a:endParaRPr lang="en-GB"/>
          </a:p>
        </p:txBody>
      </p:sp>
    </p:spTree>
    <p:extLst>
      <p:ext uri="{BB962C8B-B14F-4D97-AF65-F5344CB8AC3E}">
        <p14:creationId xmlns:p14="http://schemas.microsoft.com/office/powerpoint/2010/main" val="2113698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25B3A7A-024C-4391-9BA4-7C405A20EC8C}" type="datetimeFigureOut">
              <a:rPr lang="en-GB" smtClean="0"/>
              <a:t>12/12/2017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6CFEBE-7997-4524-A417-72EFFFA95920}" type="slidenum">
              <a:rPr lang="en-GB" smtClean="0"/>
              <a:t>‹#›</a:t>
            </a:fld>
            <a:endParaRPr lang="en-GB"/>
          </a:p>
        </p:txBody>
      </p:sp>
    </p:spTree>
    <p:extLst>
      <p:ext uri="{BB962C8B-B14F-4D97-AF65-F5344CB8AC3E}">
        <p14:creationId xmlns:p14="http://schemas.microsoft.com/office/powerpoint/2010/main" val="3796116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25B3A7A-024C-4391-9BA4-7C405A20EC8C}" type="datetimeFigureOut">
              <a:rPr lang="en-GB" smtClean="0"/>
              <a:t>12/12/2017</a:t>
            </a:fld>
            <a:endParaRPr lang="en-GB"/>
          </a:p>
        </p:txBody>
      </p:sp>
      <p:sp>
        <p:nvSpPr>
          <p:cNvPr id="5" name="Footer Placehold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FF6CFEBE-7997-4524-A417-72EFFFA95920}" type="slidenum">
              <a:rPr lang="en-GB" smtClean="0"/>
              <a:t>‹#›</a:t>
            </a:fld>
            <a:endParaRPr lang="en-GB"/>
          </a:p>
        </p:txBody>
      </p:sp>
    </p:spTree>
    <p:extLst>
      <p:ext uri="{BB962C8B-B14F-4D97-AF65-F5344CB8AC3E}">
        <p14:creationId xmlns:p14="http://schemas.microsoft.com/office/powerpoint/2010/main" val="3281679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48680" y="272481"/>
            <a:ext cx="5760640" cy="1224136"/>
          </a:xfrm>
        </p:spPr>
        <p:txBody>
          <a:bodyPr>
            <a:normAutofit/>
          </a:bodyPr>
          <a:lstStyle/>
          <a:p>
            <a:r>
              <a:rPr lang="en-GB" sz="2400" u="sng" dirty="0">
                <a:solidFill>
                  <a:schemeClr val="tx1"/>
                </a:solidFill>
              </a:rPr>
              <a:t>Admission and Escalation policy for the RSU</a:t>
            </a:r>
            <a:endParaRPr lang="en-GB" sz="2400" dirty="0">
              <a:solidFill>
                <a:schemeClr val="tx1"/>
              </a:solidFill>
            </a:endParaRPr>
          </a:p>
          <a:p>
            <a:endParaRPr lang="en-GB" sz="1800" dirty="0"/>
          </a:p>
        </p:txBody>
      </p:sp>
      <p:graphicFrame>
        <p:nvGraphicFramePr>
          <p:cNvPr id="6" name="Table 5"/>
          <p:cNvGraphicFramePr>
            <a:graphicFrameLocks noGrp="1"/>
          </p:cNvGraphicFramePr>
          <p:nvPr>
            <p:extLst>
              <p:ext uri="{D42A27DB-BD31-4B8C-83A1-F6EECF244321}">
                <p14:modId xmlns:p14="http://schemas.microsoft.com/office/powerpoint/2010/main" val="3865853027"/>
              </p:ext>
            </p:extLst>
          </p:nvPr>
        </p:nvGraphicFramePr>
        <p:xfrm>
          <a:off x="538837" y="2943984"/>
          <a:ext cx="5760640" cy="2225040"/>
        </p:xfrm>
        <a:graphic>
          <a:graphicData uri="http://schemas.openxmlformats.org/drawingml/2006/table">
            <a:tbl>
              <a:tblPr firstRow="1" bandRow="1">
                <a:tableStyleId>{5C22544A-7EE6-4342-B048-85BDC9FD1C3A}</a:tableStyleId>
              </a:tblPr>
              <a:tblGrid>
                <a:gridCol w="702828">
                  <a:extLst>
                    <a:ext uri="{9D8B030D-6E8A-4147-A177-3AD203B41FA5}">
                      <a16:colId xmlns="" xmlns:a16="http://schemas.microsoft.com/office/drawing/2014/main" val="20000"/>
                    </a:ext>
                  </a:extLst>
                </a:gridCol>
                <a:gridCol w="2177492">
                  <a:extLst>
                    <a:ext uri="{9D8B030D-6E8A-4147-A177-3AD203B41FA5}">
                      <a16:colId xmlns="" xmlns:a16="http://schemas.microsoft.com/office/drawing/2014/main" val="20001"/>
                    </a:ext>
                  </a:extLst>
                </a:gridCol>
                <a:gridCol w="2880320">
                  <a:extLst>
                    <a:ext uri="{9D8B030D-6E8A-4147-A177-3AD203B41FA5}">
                      <a16:colId xmlns="" xmlns:a16="http://schemas.microsoft.com/office/drawing/2014/main" val="20002"/>
                    </a:ext>
                  </a:extLst>
                </a:gridCol>
              </a:tblGrid>
              <a:tr h="370840">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u="none" dirty="0"/>
                        <a:t>(A) NIV</a:t>
                      </a:r>
                      <a:r>
                        <a:rPr lang="en-GB" sz="1800" u="none" baseline="0" dirty="0"/>
                        <a:t> bed patient priority</a:t>
                      </a:r>
                      <a:endParaRPr lang="en-GB" sz="1800" u="non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a:tc>
                <a:tc hMerge="1">
                  <a:txBody>
                    <a:bodyPr/>
                    <a:lstStyle/>
                    <a:p>
                      <a:endParaRPr lang="en-GB"/>
                    </a:p>
                  </a:txBody>
                  <a:tcPr/>
                </a:tc>
                <a:extLst>
                  <a:ext uri="{0D108BD9-81ED-4DB2-BD59-A6C34878D82A}">
                    <a16:rowId xmlns="" xmlns:a16="http://schemas.microsoft.com/office/drawing/2014/main" val="10000"/>
                  </a:ext>
                </a:extLst>
              </a:tr>
              <a:tr h="370840">
                <a:tc rowSpan="5">
                  <a:txBody>
                    <a:bodyPr/>
                    <a:lstStyle/>
                    <a:p>
                      <a:pPr algn="ctr"/>
                      <a:r>
                        <a:rPr lang="en-GB" dirty="0"/>
                        <a:t>In order of priority</a:t>
                      </a:r>
                    </a:p>
                  </a:txBody>
                  <a:tcPr vert="vert27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NIV</a:t>
                      </a:r>
                      <a:r>
                        <a:rPr lang="en-GB" sz="1200" baseline="0" dirty="0"/>
                        <a:t> patients</a:t>
                      </a:r>
                      <a:endParaRPr lang="en-GB"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 xmlns:a16="http://schemas.microsoft.com/office/drawing/2014/main" val="10001"/>
                  </a:ext>
                </a:extLst>
              </a:tr>
              <a:tr h="370840">
                <a:tc vMerge="1">
                  <a:txBody>
                    <a:bodyPr/>
                    <a:lstStyle/>
                    <a:p>
                      <a:endParaRPr lang="en-GB"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Weaning NIV patients</a:t>
                      </a:r>
                    </a:p>
                  </a:txBody>
                  <a:tcPr>
                    <a:lnR w="12700" cap="flat" cmpd="sng" algn="ctr">
                      <a:solidFill>
                        <a:schemeClr val="tx1"/>
                      </a:solidFill>
                      <a:prstDash val="solid"/>
                      <a:round/>
                      <a:headEnd type="none" w="med" len="med"/>
                      <a:tailEnd type="none" w="med" len="med"/>
                    </a:lnR>
                  </a:tcPr>
                </a:tc>
                <a:tc hMerge="1">
                  <a:txBody>
                    <a:bodyPr/>
                    <a:lstStyle/>
                    <a:p>
                      <a:endParaRPr lang="en-GB"/>
                    </a:p>
                  </a:txBody>
                  <a:tcPr/>
                </a:tc>
                <a:extLst>
                  <a:ext uri="{0D108BD9-81ED-4DB2-BD59-A6C34878D82A}">
                    <a16:rowId xmlns="" xmlns:a16="http://schemas.microsoft.com/office/drawing/2014/main" val="10002"/>
                  </a:ext>
                </a:extLst>
              </a:tr>
              <a:tr h="370840">
                <a:tc vMerge="1">
                  <a:txBody>
                    <a:bodyPr/>
                    <a:lstStyle/>
                    <a:p>
                      <a:endParaRPr lang="en-GB"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Unwell</a:t>
                      </a:r>
                      <a:r>
                        <a:rPr lang="en-GB" sz="1200" baseline="0" dirty="0"/>
                        <a:t> respiratory patients requiring intensive nursing input</a:t>
                      </a:r>
                      <a:endParaRPr lang="en-GB" sz="1200" dirty="0"/>
                    </a:p>
                  </a:txBody>
                  <a:tcPr>
                    <a:lnR w="12700" cap="flat" cmpd="sng" algn="ctr">
                      <a:solidFill>
                        <a:schemeClr val="tx1"/>
                      </a:solidFill>
                      <a:prstDash val="solid"/>
                      <a:round/>
                      <a:headEnd type="none" w="med" len="med"/>
                      <a:tailEnd type="none" w="med" len="med"/>
                    </a:lnR>
                  </a:tcPr>
                </a:tc>
                <a:tc hMerge="1">
                  <a:txBody>
                    <a:bodyPr/>
                    <a:lstStyle/>
                    <a:p>
                      <a:endParaRPr lang="en-GB"/>
                    </a:p>
                  </a:txBody>
                  <a:tcPr/>
                </a:tc>
                <a:extLst>
                  <a:ext uri="{0D108BD9-81ED-4DB2-BD59-A6C34878D82A}">
                    <a16:rowId xmlns="" xmlns:a16="http://schemas.microsoft.com/office/drawing/2014/main" val="10003"/>
                  </a:ext>
                </a:extLst>
              </a:tr>
              <a:tr h="370840">
                <a:tc vMerge="1">
                  <a:txBody>
                    <a:bodyPr/>
                    <a:lstStyle/>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Any respiratory</a:t>
                      </a:r>
                      <a:r>
                        <a:rPr lang="en-GB" sz="1200" baseline="0" dirty="0"/>
                        <a:t> patient</a:t>
                      </a:r>
                      <a:endParaRPr lang="en-GB" sz="1200" dirty="0"/>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b="1" dirty="0"/>
                        <a:t>Only after discussion with </a:t>
                      </a:r>
                      <a:r>
                        <a:rPr lang="en-GB" sz="1800" b="1" dirty="0" smtClean="0"/>
                        <a:t>gold on </a:t>
                      </a:r>
                      <a:r>
                        <a:rPr lang="en-GB" sz="1800" b="1" dirty="0"/>
                        <a:t>call</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r h="370840">
                <a:tc vMerge="1">
                  <a:txBody>
                    <a:bodyPr/>
                    <a:lstStyle/>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Other</a:t>
                      </a:r>
                      <a:r>
                        <a:rPr lang="en-GB" sz="1200" baseline="0" dirty="0"/>
                        <a:t> medical patients</a:t>
                      </a:r>
                      <a:endParaRPr lang="en-GB" sz="1200" dirty="0"/>
                    </a:p>
                  </a:txBody>
                  <a:tcPr>
                    <a:lnB w="12700" cap="flat" cmpd="sng" algn="ctr">
                      <a:solidFill>
                        <a:schemeClr val="tx1"/>
                      </a:solidFill>
                      <a:prstDash val="solid"/>
                      <a:round/>
                      <a:headEnd type="none" w="med" len="med"/>
                      <a:tailEnd type="none" w="med" len="med"/>
                    </a:lnB>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dirty="0"/>
                    </a:p>
                  </a:txBody>
                  <a:tcPr/>
                </a:tc>
                <a:extLst>
                  <a:ext uri="{0D108BD9-81ED-4DB2-BD59-A6C34878D82A}">
                    <a16:rowId xmlns="" xmlns:a16="http://schemas.microsoft.com/office/drawing/2014/main" val="10005"/>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976875042"/>
              </p:ext>
            </p:extLst>
          </p:nvPr>
        </p:nvGraphicFramePr>
        <p:xfrm>
          <a:off x="538444" y="5313040"/>
          <a:ext cx="5770876" cy="2314704"/>
        </p:xfrm>
        <a:graphic>
          <a:graphicData uri="http://schemas.openxmlformats.org/drawingml/2006/table">
            <a:tbl>
              <a:tblPr firstRow="1" bandRow="1">
                <a:tableStyleId>{5C22544A-7EE6-4342-B048-85BDC9FD1C3A}</a:tableStyleId>
              </a:tblPr>
              <a:tblGrid>
                <a:gridCol w="5770876">
                  <a:extLst>
                    <a:ext uri="{9D8B030D-6E8A-4147-A177-3AD203B41FA5}">
                      <a16:colId xmlns="" xmlns:a16="http://schemas.microsoft.com/office/drawing/2014/main" val="20000"/>
                    </a:ext>
                  </a:extLst>
                </a:gridCol>
              </a:tblGrid>
              <a:tr h="3792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u="none" dirty="0"/>
                        <a:t>(B) Admitting non priority</a:t>
                      </a:r>
                      <a:r>
                        <a:rPr lang="en-GB" sz="1800" u="none" baseline="0" dirty="0"/>
                        <a:t> patients to an NIV bed</a:t>
                      </a:r>
                      <a:endParaRPr lang="en-GB" sz="1600" u="non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70840">
                <a:tc>
                  <a:txBody>
                    <a:bodyPr/>
                    <a:lstStyle/>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dirty="0"/>
                        <a:t>Call duty nurse manager</a:t>
                      </a:r>
                      <a:r>
                        <a:rPr lang="en-GB" sz="1200" baseline="0" dirty="0"/>
                        <a:t> to look for alternate beds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0001"/>
                  </a:ext>
                </a:extLst>
              </a:tr>
              <a:tr h="370840">
                <a:tc>
                  <a:txBody>
                    <a:bodyPr/>
                    <a:lstStyle/>
                    <a:p>
                      <a:pPr marL="342900" marR="0" indent="-342900" algn="l" defTabSz="914400" rtl="0" eaLnBrk="1" fontAlgn="auto" latinLnBrk="0" hangingPunct="1">
                        <a:lnSpc>
                          <a:spcPct val="100000"/>
                        </a:lnSpc>
                        <a:spcBef>
                          <a:spcPts val="0"/>
                        </a:spcBef>
                        <a:spcAft>
                          <a:spcPts val="0"/>
                        </a:spcAft>
                        <a:buClrTx/>
                        <a:buSzTx/>
                        <a:buFont typeface="+mj-lt"/>
                        <a:buAutoNum type="arabicPeriod" startAt="2"/>
                        <a:tabLst/>
                        <a:defRPr/>
                      </a:pPr>
                      <a:r>
                        <a:rPr lang="en-GB" sz="1200" dirty="0"/>
                        <a:t>Follow</a:t>
                      </a:r>
                      <a:r>
                        <a:rPr lang="en-GB" sz="1200" baseline="0" dirty="0"/>
                        <a:t> (D) in order to make a new bed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2"/>
                  </a:ext>
                </a:extLst>
              </a:tr>
              <a:tr h="370840">
                <a:tc>
                  <a:txBody>
                    <a:bodyPr/>
                    <a:lstStyle/>
                    <a:p>
                      <a:pPr marL="342900" marR="0" indent="-342900" algn="l" defTabSz="914400" rtl="0" eaLnBrk="1" fontAlgn="auto" latinLnBrk="0" hangingPunct="1">
                        <a:lnSpc>
                          <a:spcPct val="100000"/>
                        </a:lnSpc>
                        <a:spcBef>
                          <a:spcPts val="0"/>
                        </a:spcBef>
                        <a:spcAft>
                          <a:spcPts val="0"/>
                        </a:spcAft>
                        <a:buClrTx/>
                        <a:buSzTx/>
                        <a:buFont typeface="+mj-lt"/>
                        <a:buAutoNum type="arabicPeriod" startAt="3"/>
                        <a:tabLst/>
                        <a:defRPr/>
                      </a:pPr>
                      <a:r>
                        <a:rPr lang="en-GB" sz="1200" dirty="0"/>
                        <a:t>If</a:t>
                      </a:r>
                      <a:r>
                        <a:rPr lang="en-GB" sz="1200" baseline="0" dirty="0"/>
                        <a:t> 1. and 2. unsuccessful:</a:t>
                      </a:r>
                    </a:p>
                    <a:p>
                      <a:pPr marL="1255713" marR="0" indent="-952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aseline="0" dirty="0"/>
                        <a:t>Escalate to </a:t>
                      </a:r>
                      <a:r>
                        <a:rPr lang="en-GB" sz="1200" baseline="0" dirty="0" smtClean="0"/>
                        <a:t>gold on </a:t>
                      </a:r>
                      <a:r>
                        <a:rPr lang="en-GB" sz="1200" baseline="0" dirty="0"/>
                        <a:t>call</a:t>
                      </a:r>
                    </a:p>
                    <a:p>
                      <a:pPr marL="1158875" marR="0" indent="968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aseline="0" dirty="0"/>
                        <a:t>Call Hot week respiratory consultant if between 9-5</a:t>
                      </a:r>
                    </a:p>
                    <a:p>
                      <a:pPr marL="1158875" marR="0" indent="968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aseline="0" dirty="0"/>
                        <a:t>If agreed to admit call alert ICU consultant on call</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3"/>
                  </a:ext>
                </a:extLst>
              </a:tr>
              <a:tr h="370840">
                <a:tc>
                  <a:txBody>
                    <a:bodyPr/>
                    <a:lstStyle/>
                    <a:p>
                      <a:pPr marL="1158875" marR="0" indent="968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cxnSp>
        <p:nvCxnSpPr>
          <p:cNvPr id="10" name="Straight Arrow Connector 9"/>
          <p:cNvCxnSpPr/>
          <p:nvPr/>
        </p:nvCxnSpPr>
        <p:spPr>
          <a:xfrm>
            <a:off x="1042893" y="3516480"/>
            <a:ext cx="0" cy="158417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3" name="Right Brace 12"/>
          <p:cNvSpPr/>
          <p:nvPr/>
        </p:nvSpPr>
        <p:spPr>
          <a:xfrm>
            <a:off x="3131125" y="4553608"/>
            <a:ext cx="288032" cy="57606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TextBox 14"/>
          <p:cNvSpPr txBox="1"/>
          <p:nvPr/>
        </p:nvSpPr>
        <p:spPr>
          <a:xfrm>
            <a:off x="538837" y="804963"/>
            <a:ext cx="5760640" cy="2031325"/>
          </a:xfrm>
          <a:prstGeom prst="rect">
            <a:avLst/>
          </a:prstGeom>
          <a:noFill/>
          <a:ln>
            <a:solidFill>
              <a:schemeClr val="tx1"/>
            </a:solidFill>
          </a:ln>
        </p:spPr>
        <p:txBody>
          <a:bodyPr wrap="square" rtlCol="0">
            <a:spAutoFit/>
          </a:bodyPr>
          <a:lstStyle/>
          <a:p>
            <a:r>
              <a:rPr lang="en-GB" sz="1400" dirty="0"/>
              <a:t>Priority patient's for admission to the RSU:</a:t>
            </a:r>
          </a:p>
          <a:p>
            <a:endParaRPr lang="en-GB" sz="1400" dirty="0"/>
          </a:p>
          <a:p>
            <a:pPr marL="742950" lvl="1" indent="-285750">
              <a:buFont typeface="Arial" panose="020B0604020202020204" pitchFamily="34" charset="0"/>
              <a:buChar char="•"/>
            </a:pPr>
            <a:r>
              <a:rPr lang="en-GB" sz="1400" dirty="0"/>
              <a:t>Patients with acidotic acute hypercapnic respiratory failure on a background of COPD requiring NIV</a:t>
            </a:r>
          </a:p>
          <a:p>
            <a:pPr marL="742950" lvl="1" indent="-285750">
              <a:spcBef>
                <a:spcPts val="600"/>
              </a:spcBef>
              <a:buFont typeface="Arial" panose="020B0604020202020204" pitchFamily="34" charset="0"/>
              <a:buChar char="•"/>
            </a:pPr>
            <a:r>
              <a:rPr lang="en-GB" sz="1400" dirty="0"/>
              <a:t>Patients with obesity hypoventilation syndrome or neuromuscular disease requiring NIV </a:t>
            </a:r>
          </a:p>
          <a:p>
            <a:pPr marL="0" lvl="1">
              <a:spcBef>
                <a:spcPts val="600"/>
              </a:spcBef>
            </a:pPr>
            <a:r>
              <a:rPr lang="en-GB" sz="1400" dirty="0"/>
              <a:t>All patients to be discussed with </a:t>
            </a:r>
            <a:r>
              <a:rPr lang="en-GB" sz="1600" dirty="0"/>
              <a:t>Hot week Respiratory consultant between 9-5 Monday to Friday</a:t>
            </a:r>
          </a:p>
        </p:txBody>
      </p:sp>
      <p:graphicFrame>
        <p:nvGraphicFramePr>
          <p:cNvPr id="17" name="Table 16"/>
          <p:cNvGraphicFramePr>
            <a:graphicFrameLocks noGrp="1"/>
          </p:cNvGraphicFramePr>
          <p:nvPr>
            <p:extLst>
              <p:ext uri="{D42A27DB-BD31-4B8C-83A1-F6EECF244321}">
                <p14:modId xmlns:p14="http://schemas.microsoft.com/office/powerpoint/2010/main" val="3951060093"/>
              </p:ext>
            </p:extLst>
          </p:nvPr>
        </p:nvGraphicFramePr>
        <p:xfrm>
          <a:off x="548680" y="7408480"/>
          <a:ext cx="5760640" cy="2225040"/>
        </p:xfrm>
        <a:graphic>
          <a:graphicData uri="http://schemas.openxmlformats.org/drawingml/2006/table">
            <a:tbl>
              <a:tblPr firstRow="1" bandRow="1">
                <a:tableStyleId>{5C22544A-7EE6-4342-B048-85BDC9FD1C3A}</a:tableStyleId>
              </a:tblPr>
              <a:tblGrid>
                <a:gridCol w="702828">
                  <a:extLst>
                    <a:ext uri="{9D8B030D-6E8A-4147-A177-3AD203B41FA5}">
                      <a16:colId xmlns="" xmlns:a16="http://schemas.microsoft.com/office/drawing/2014/main" val="20000"/>
                    </a:ext>
                  </a:extLst>
                </a:gridCol>
                <a:gridCol w="2033476">
                  <a:extLst>
                    <a:ext uri="{9D8B030D-6E8A-4147-A177-3AD203B41FA5}">
                      <a16:colId xmlns="" xmlns:a16="http://schemas.microsoft.com/office/drawing/2014/main" val="20001"/>
                    </a:ext>
                  </a:extLst>
                </a:gridCol>
                <a:gridCol w="3024336">
                  <a:extLst>
                    <a:ext uri="{9D8B030D-6E8A-4147-A177-3AD203B41FA5}">
                      <a16:colId xmlns="" xmlns:a16="http://schemas.microsoft.com/office/drawing/2014/main" val="20002"/>
                    </a:ext>
                  </a:extLst>
                </a:gridCol>
              </a:tblGrid>
              <a:tr h="370840">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u="none" dirty="0"/>
                        <a:t>(C)</a:t>
                      </a:r>
                      <a:r>
                        <a:rPr lang="en-GB" sz="1800" u="none" baseline="0" dirty="0"/>
                        <a:t> </a:t>
                      </a:r>
                      <a:r>
                        <a:rPr lang="en-GB" sz="1800" u="none" dirty="0"/>
                        <a:t>Protecting NIV bed capacity –</a:t>
                      </a:r>
                      <a:r>
                        <a:rPr lang="en-GB" sz="1800" u="none" baseline="0" dirty="0"/>
                        <a:t> targets</a:t>
                      </a:r>
                      <a:endParaRPr lang="en-GB" sz="1800" u="non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a:tc>
                <a:tc hMerge="1">
                  <a:txBody>
                    <a:bodyPr/>
                    <a:lstStyle/>
                    <a:p>
                      <a:endParaRPr lang="en-GB"/>
                    </a:p>
                  </a:txBody>
                  <a:tcPr/>
                </a:tc>
                <a:extLst>
                  <a:ext uri="{0D108BD9-81ED-4DB2-BD59-A6C34878D82A}">
                    <a16:rowId xmlns="" xmlns:a16="http://schemas.microsoft.com/office/drawing/2014/main" val="10000"/>
                  </a:ext>
                </a:extLst>
              </a:tr>
              <a:tr h="370840">
                <a:tc rowSpan="5">
                  <a:txBody>
                    <a:bodyPr/>
                    <a:lstStyle/>
                    <a:p>
                      <a:pPr algn="ctr"/>
                      <a:r>
                        <a:rPr lang="en-GB" dirty="0"/>
                        <a:t>In order of priority</a:t>
                      </a:r>
                    </a:p>
                  </a:txBody>
                  <a:tcPr vert="vert27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1 male and female</a:t>
                      </a:r>
                      <a:r>
                        <a:rPr lang="en-GB" sz="1200" baseline="0" dirty="0"/>
                        <a:t> NIV bed available for new admissions</a:t>
                      </a:r>
                      <a:endParaRPr lang="en-GB"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 xmlns:a16="http://schemas.microsoft.com/office/drawing/2014/main" val="10001"/>
                  </a:ext>
                </a:extLst>
              </a:tr>
              <a:tr h="370840">
                <a:tc vMerge="1">
                  <a:txBody>
                    <a:bodyPr/>
                    <a:lstStyle/>
                    <a:p>
                      <a:endParaRPr lang="en-GB"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1 NIV bed available</a:t>
                      </a:r>
                    </a:p>
                  </a:txBody>
                  <a:tcPr>
                    <a:lnR w="12700" cap="flat" cmpd="sng" algn="ctr">
                      <a:solidFill>
                        <a:schemeClr val="tx1"/>
                      </a:solidFill>
                      <a:prstDash val="solid"/>
                      <a:round/>
                      <a:headEnd type="none" w="med" len="med"/>
                      <a:tailEnd type="none" w="med" len="med"/>
                    </a:lnR>
                  </a:tcPr>
                </a:tc>
                <a:tc hMerge="1">
                  <a:txBody>
                    <a:bodyPr/>
                    <a:lstStyle/>
                    <a:p>
                      <a:endParaRPr lang="en-GB"/>
                    </a:p>
                  </a:txBody>
                  <a:tcPr/>
                </a:tc>
                <a:extLst>
                  <a:ext uri="{0D108BD9-81ED-4DB2-BD59-A6C34878D82A}">
                    <a16:rowId xmlns="" xmlns:a16="http://schemas.microsoft.com/office/drawing/2014/main" val="10002"/>
                  </a:ext>
                </a:extLst>
              </a:tr>
              <a:tr h="370840">
                <a:tc vMerge="1">
                  <a:txBody>
                    <a:bodyPr/>
                    <a:lstStyle/>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One side</a:t>
                      </a:r>
                      <a:r>
                        <a:rPr lang="en-GB" sz="1200" baseline="0" dirty="0"/>
                        <a:t> room</a:t>
                      </a:r>
                      <a:endParaRPr lang="en-GB" sz="1200" dirty="0"/>
                    </a:p>
                  </a:txBody>
                  <a:tcPr>
                    <a:lnR w="12700" cap="flat" cmpd="sng" algn="ctr">
                      <a:noFill/>
                      <a:prstDash val="solid"/>
                      <a:round/>
                      <a:headEnd type="none" w="med" len="med"/>
                      <a:tailEnd type="none" w="med" len="med"/>
                    </a:lnR>
                  </a:tcPr>
                </a:tc>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b="1" dirty="0"/>
                        <a:t>Only after discussion with </a:t>
                      </a:r>
                      <a:r>
                        <a:rPr lang="en-GB" sz="1800" b="1" dirty="0" smtClean="0"/>
                        <a:t>gold on-call</a:t>
                      </a:r>
                      <a:endParaRPr lang="en-GB" sz="1800" b="1"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r h="370840">
                <a:tc vMerge="1">
                  <a:txBody>
                    <a:bodyPr/>
                    <a:lstStyle/>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The sleep study room</a:t>
                      </a:r>
                    </a:p>
                  </a:txBody>
                  <a:tcPr>
                    <a:lnR w="12700" cap="flat" cmpd="sng" algn="ctr">
                      <a:no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4"/>
                  </a:ext>
                </a:extLst>
              </a:tr>
              <a:tr h="370840">
                <a:tc vMerge="1">
                  <a:txBody>
                    <a:bodyPr/>
                    <a:lstStyle/>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No spare bed</a:t>
                      </a:r>
                    </a:p>
                  </a:txBody>
                  <a:tcP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5"/>
                  </a:ext>
                </a:extLst>
              </a:tr>
            </a:tbl>
          </a:graphicData>
        </a:graphic>
      </p:graphicFrame>
      <p:cxnSp>
        <p:nvCxnSpPr>
          <p:cNvPr id="18" name="Straight Arrow Connector 17"/>
          <p:cNvCxnSpPr/>
          <p:nvPr/>
        </p:nvCxnSpPr>
        <p:spPr>
          <a:xfrm>
            <a:off x="1052736" y="7905328"/>
            <a:ext cx="0" cy="158417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9" name="Right Brace 18"/>
          <p:cNvSpPr/>
          <p:nvPr/>
        </p:nvSpPr>
        <p:spPr>
          <a:xfrm>
            <a:off x="3139116" y="8553400"/>
            <a:ext cx="288032" cy="93610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4269809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548680" y="272481"/>
            <a:ext cx="5760640" cy="122413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400" u="sng" dirty="0"/>
              <a:t>Admission and Escalation policy for the RSU</a:t>
            </a:r>
            <a:endParaRPr lang="en-GB" sz="2400" dirty="0"/>
          </a:p>
          <a:p>
            <a:endParaRPr lang="en-GB" sz="1800" dirty="0"/>
          </a:p>
        </p:txBody>
      </p:sp>
      <p:graphicFrame>
        <p:nvGraphicFramePr>
          <p:cNvPr id="8" name="Table 7"/>
          <p:cNvGraphicFramePr>
            <a:graphicFrameLocks noGrp="1"/>
          </p:cNvGraphicFramePr>
          <p:nvPr>
            <p:extLst>
              <p:ext uri="{D42A27DB-BD31-4B8C-83A1-F6EECF244321}">
                <p14:modId xmlns:p14="http://schemas.microsoft.com/office/powerpoint/2010/main" val="662172403"/>
              </p:ext>
            </p:extLst>
          </p:nvPr>
        </p:nvGraphicFramePr>
        <p:xfrm>
          <a:off x="548680" y="915656"/>
          <a:ext cx="5760640" cy="2463800"/>
        </p:xfrm>
        <a:graphic>
          <a:graphicData uri="http://schemas.openxmlformats.org/drawingml/2006/table">
            <a:tbl>
              <a:tblPr firstRow="1" bandRow="1">
                <a:tableStyleId>{5C22544A-7EE6-4342-B048-85BDC9FD1C3A}</a:tableStyleId>
              </a:tblPr>
              <a:tblGrid>
                <a:gridCol w="702828">
                  <a:extLst>
                    <a:ext uri="{9D8B030D-6E8A-4147-A177-3AD203B41FA5}">
                      <a16:colId xmlns="" xmlns:a16="http://schemas.microsoft.com/office/drawing/2014/main" val="20000"/>
                    </a:ext>
                  </a:extLst>
                </a:gridCol>
                <a:gridCol w="5057812">
                  <a:extLst>
                    <a:ext uri="{9D8B030D-6E8A-4147-A177-3AD203B41FA5}">
                      <a16:colId xmlns="" xmlns:a16="http://schemas.microsoft.com/office/drawing/2014/main" val="20001"/>
                    </a:ext>
                  </a:extLst>
                </a:gridCol>
              </a:tblGrid>
              <a:tr h="379224">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u="none" dirty="0"/>
                        <a:t>(D) How do we make</a:t>
                      </a:r>
                      <a:r>
                        <a:rPr lang="en-GB" sz="1800" u="none" baseline="0" dirty="0"/>
                        <a:t> and extra bed?</a:t>
                      </a:r>
                    </a:p>
                    <a:p>
                      <a:pPr marL="0" marR="0" indent="0" algn="ctr" defTabSz="914400" rtl="0" eaLnBrk="1" fontAlgn="auto" latinLnBrk="0" hangingPunct="1">
                        <a:lnSpc>
                          <a:spcPct val="100000"/>
                        </a:lnSpc>
                        <a:spcBef>
                          <a:spcPts val="0"/>
                        </a:spcBef>
                        <a:spcAft>
                          <a:spcPts val="0"/>
                        </a:spcAft>
                        <a:buClrTx/>
                        <a:buSzTx/>
                        <a:buFontTx/>
                        <a:buNone/>
                        <a:tabLst/>
                        <a:defRPr/>
                      </a:pPr>
                      <a:r>
                        <a:rPr lang="en-GB" sz="1600" u="none" baseline="0" dirty="0"/>
                        <a:t>Nurse in charge of Ward 43 to escalate to duty nurse manager</a:t>
                      </a:r>
                      <a:endParaRPr lang="en-GB" sz="1600" u="non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 xmlns:a16="http://schemas.microsoft.com/office/drawing/2014/main" val="10000"/>
                  </a:ext>
                </a:extLst>
              </a:tr>
              <a:tr h="370840">
                <a:tc rowSpan="5">
                  <a:txBody>
                    <a:bodyPr/>
                    <a:lstStyle/>
                    <a:p>
                      <a:pPr algn="ctr"/>
                      <a:r>
                        <a:rPr lang="en-GB" dirty="0"/>
                        <a:t>In order of priority</a:t>
                      </a:r>
                    </a:p>
                  </a:txBody>
                  <a:tcPr vert="vert27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Discharge</a:t>
                      </a:r>
                      <a:r>
                        <a:rPr lang="en-GB" sz="1200" baseline="0" dirty="0"/>
                        <a:t> a patient within the next hour</a:t>
                      </a:r>
                      <a:endParaRPr lang="en-GB"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0001"/>
                  </a:ext>
                </a:extLst>
              </a:tr>
              <a:tr h="370840">
                <a:tc vMerge="1">
                  <a:txBody>
                    <a:bodyPr/>
                    <a:lstStyle/>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Outlie a patient to another Respiratory</a:t>
                      </a:r>
                      <a:r>
                        <a:rPr lang="en-GB" sz="1200" baseline="0" dirty="0"/>
                        <a:t> ward within an hour</a:t>
                      </a:r>
                      <a:endParaRPr lang="en-GB" sz="1200" dirty="0"/>
                    </a:p>
                  </a:txBody>
                  <a:tcPr>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2"/>
                  </a:ext>
                </a:extLst>
              </a:tr>
              <a:tr h="370840">
                <a:tc vMerge="1">
                  <a:txBody>
                    <a:bodyPr/>
                    <a:lstStyle/>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Outlie a patient to another medical </a:t>
                      </a:r>
                      <a:r>
                        <a:rPr lang="en-GB" sz="1200" baseline="0" dirty="0"/>
                        <a:t>ward within an hour</a:t>
                      </a:r>
                      <a:endParaRPr lang="en-GB" sz="1200" dirty="0"/>
                    </a:p>
                  </a:txBody>
                  <a:tcPr>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3"/>
                  </a:ext>
                </a:extLst>
              </a:tr>
              <a:tr h="370840">
                <a:tc vMerge="1">
                  <a:txBody>
                    <a:bodyPr/>
                    <a:lstStyle/>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Outlie a patient to any</a:t>
                      </a:r>
                      <a:r>
                        <a:rPr lang="en-GB" sz="1200" baseline="0" dirty="0"/>
                        <a:t> ward within an hour</a:t>
                      </a:r>
                      <a:endParaRPr lang="en-GB" sz="1200" dirty="0"/>
                    </a:p>
                  </a:txBody>
                  <a:tcPr>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4"/>
                  </a:ext>
                </a:extLst>
              </a:tr>
              <a:tr h="370840">
                <a:tc vMerge="1">
                  <a:txBody>
                    <a:bodyPr/>
                    <a:lstStyle/>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No spare bed – escalate to Gold on call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5"/>
                  </a:ext>
                </a:extLst>
              </a:tr>
            </a:tbl>
          </a:graphicData>
        </a:graphic>
      </p:graphicFrame>
      <p:cxnSp>
        <p:nvCxnSpPr>
          <p:cNvPr id="9" name="Straight Arrow Connector 8"/>
          <p:cNvCxnSpPr/>
          <p:nvPr/>
        </p:nvCxnSpPr>
        <p:spPr>
          <a:xfrm>
            <a:off x="1052736" y="1640632"/>
            <a:ext cx="0" cy="158417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graphicFrame>
        <p:nvGraphicFramePr>
          <p:cNvPr id="10" name="Table 9"/>
          <p:cNvGraphicFramePr>
            <a:graphicFrameLocks noGrp="1"/>
          </p:cNvGraphicFramePr>
          <p:nvPr>
            <p:extLst>
              <p:ext uri="{D42A27DB-BD31-4B8C-83A1-F6EECF244321}">
                <p14:modId xmlns:p14="http://schemas.microsoft.com/office/powerpoint/2010/main" val="1355319450"/>
              </p:ext>
            </p:extLst>
          </p:nvPr>
        </p:nvGraphicFramePr>
        <p:xfrm>
          <a:off x="548680" y="3728864"/>
          <a:ext cx="5770876" cy="3488184"/>
        </p:xfrm>
        <a:graphic>
          <a:graphicData uri="http://schemas.openxmlformats.org/drawingml/2006/table">
            <a:tbl>
              <a:tblPr firstRow="1" bandRow="1">
                <a:tableStyleId>{5C22544A-7EE6-4342-B048-85BDC9FD1C3A}</a:tableStyleId>
              </a:tblPr>
              <a:tblGrid>
                <a:gridCol w="5770876">
                  <a:extLst>
                    <a:ext uri="{9D8B030D-6E8A-4147-A177-3AD203B41FA5}">
                      <a16:colId xmlns="" xmlns:a16="http://schemas.microsoft.com/office/drawing/2014/main" val="20000"/>
                    </a:ext>
                  </a:extLst>
                </a:gridCol>
              </a:tblGrid>
              <a:tr h="3792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u="none" dirty="0"/>
                        <a:t>(E)</a:t>
                      </a:r>
                      <a:r>
                        <a:rPr lang="en-GB" sz="1800" u="none" baseline="0" dirty="0"/>
                        <a:t> What if there is no NIV capacity?</a:t>
                      </a:r>
                      <a:endParaRPr lang="en-GB" sz="1600" u="non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70840">
                <a:tc>
                  <a:txBody>
                    <a:bodyPr/>
                    <a:lstStyle/>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dirty="0"/>
                        <a:t>Start NIV outside</a:t>
                      </a:r>
                      <a:r>
                        <a:rPr lang="en-GB" sz="1200" baseline="0" dirty="0"/>
                        <a:t> of ward 43. Respiratory nurse to remain with the patient until transferred to ward 43.</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0001"/>
                  </a:ext>
                </a:extLst>
              </a:tr>
              <a:tr h="370840">
                <a:tc>
                  <a:txBody>
                    <a:bodyPr/>
                    <a:lstStyle/>
                    <a:p>
                      <a:pPr marL="342900" marR="0" indent="-342900" algn="l" defTabSz="914400" rtl="0" eaLnBrk="1" fontAlgn="auto" latinLnBrk="0" hangingPunct="1">
                        <a:lnSpc>
                          <a:spcPct val="100000"/>
                        </a:lnSpc>
                        <a:spcBef>
                          <a:spcPts val="0"/>
                        </a:spcBef>
                        <a:spcAft>
                          <a:spcPts val="0"/>
                        </a:spcAft>
                        <a:buClrTx/>
                        <a:buSzTx/>
                        <a:buFont typeface="+mj-lt"/>
                        <a:buAutoNum type="arabicPeriod" startAt="2"/>
                        <a:tabLst/>
                        <a:defRPr/>
                      </a:pPr>
                      <a:r>
                        <a:rPr lang="en-GB" sz="1200" dirty="0"/>
                        <a:t>Follow</a:t>
                      </a:r>
                      <a:r>
                        <a:rPr lang="en-GB" sz="1200" baseline="0" dirty="0"/>
                        <a:t> (D) in order to make a new bed and then move patient to ward 43 within 1 hour</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2"/>
                  </a:ext>
                </a:extLst>
              </a:tr>
              <a:tr h="370840">
                <a:tc>
                  <a:txBody>
                    <a:bodyPr/>
                    <a:lstStyle/>
                    <a:p>
                      <a:pPr marL="342900" marR="0" indent="-342900" algn="l" defTabSz="914400" rtl="0" eaLnBrk="1" fontAlgn="auto" latinLnBrk="0" hangingPunct="1">
                        <a:lnSpc>
                          <a:spcPct val="100000"/>
                        </a:lnSpc>
                        <a:spcBef>
                          <a:spcPts val="0"/>
                        </a:spcBef>
                        <a:spcAft>
                          <a:spcPts val="0"/>
                        </a:spcAft>
                        <a:buClrTx/>
                        <a:buSzTx/>
                        <a:buFont typeface="+mj-lt"/>
                        <a:buAutoNum type="arabicPeriod" startAt="3"/>
                        <a:tabLst/>
                        <a:defRPr/>
                      </a:pPr>
                      <a:r>
                        <a:rPr lang="en-GB" sz="1200" dirty="0"/>
                        <a:t>If</a:t>
                      </a:r>
                      <a:r>
                        <a:rPr lang="en-GB" sz="1200" baseline="0" dirty="0"/>
                        <a:t> no bed available on ward 43:</a:t>
                      </a:r>
                    </a:p>
                    <a:p>
                      <a:pPr marL="1255713" marR="0" indent="-952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aseline="0" dirty="0"/>
                        <a:t>Escalate to duty nurse manager and gold on call</a:t>
                      </a:r>
                    </a:p>
                    <a:p>
                      <a:pPr marL="1158875" marR="0" indent="968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aseline="0" dirty="0">
                          <a:solidFill>
                            <a:schemeClr val="tx1"/>
                          </a:solidFill>
                        </a:rPr>
                        <a:t>Call </a:t>
                      </a:r>
                      <a:r>
                        <a:rPr lang="en-GB" sz="1200" baseline="0" dirty="0" smtClean="0">
                          <a:solidFill>
                            <a:schemeClr val="tx1"/>
                          </a:solidFill>
                        </a:rPr>
                        <a:t>ward 43 Respiratory </a:t>
                      </a:r>
                      <a:r>
                        <a:rPr lang="en-GB" sz="1200" baseline="0" dirty="0">
                          <a:solidFill>
                            <a:schemeClr val="tx1"/>
                          </a:solidFill>
                        </a:rPr>
                        <a:t>consultant if between 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3"/>
                  </a:ext>
                </a:extLst>
              </a:tr>
              <a:tr h="370840">
                <a:tc>
                  <a:txBody>
                    <a:bodyPr/>
                    <a:lstStyle/>
                    <a:p>
                      <a:pPr marL="342900" marR="0" indent="-342900" algn="l" defTabSz="914400" rtl="0" eaLnBrk="1" fontAlgn="auto" latinLnBrk="0" hangingPunct="1">
                        <a:lnSpc>
                          <a:spcPct val="100000"/>
                        </a:lnSpc>
                        <a:spcBef>
                          <a:spcPts val="0"/>
                        </a:spcBef>
                        <a:spcAft>
                          <a:spcPts val="0"/>
                        </a:spcAft>
                        <a:buClrTx/>
                        <a:buSzTx/>
                        <a:buFont typeface="+mj-lt"/>
                        <a:buAutoNum type="arabicPeriod" startAt="4"/>
                        <a:tabLst/>
                        <a:defRPr/>
                      </a:pPr>
                      <a:r>
                        <a:rPr lang="en-GB" sz="1200" baseline="0" dirty="0"/>
                        <a:t>If no bed available despite escalation:</a:t>
                      </a:r>
                    </a:p>
                    <a:p>
                      <a:pPr marL="1162050" marR="0" indent="93663"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77800" algn="l"/>
                        </a:tabLst>
                        <a:defRPr/>
                      </a:pPr>
                      <a:r>
                        <a:rPr lang="en-GB" sz="1200" baseline="0" dirty="0"/>
                        <a:t>Refer to critical care </a:t>
                      </a:r>
                    </a:p>
                    <a:p>
                      <a:pPr marL="1162050" marR="0" indent="93663"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77800" algn="l"/>
                        </a:tabLst>
                        <a:defRPr/>
                      </a:pPr>
                      <a:r>
                        <a:rPr lang="en-GB" sz="1200" baseline="0" dirty="0"/>
                        <a:t>Discuss with Respiratory consultant between 9-5 or GIM consultant on call</a:t>
                      </a:r>
                    </a:p>
                    <a:p>
                      <a:pPr marL="1162050" marR="0" indent="93663"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77800" algn="l"/>
                        </a:tabLst>
                        <a:defRPr/>
                      </a:pPr>
                      <a:r>
                        <a:rPr lang="en-GB" sz="1200" baseline="0" dirty="0"/>
                        <a:t>Patient to be admitted to ICU</a:t>
                      </a:r>
                    </a:p>
                    <a:p>
                      <a:pPr marL="1162050" marR="0" indent="93663"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77800" algn="l"/>
                        </a:tabLst>
                        <a:defRPr/>
                      </a:pPr>
                      <a:r>
                        <a:rPr lang="en-GB" sz="1200" baseline="0" dirty="0"/>
                        <a:t>If there is no ICU bed or patient would take the last critical care bed then discuss with gold on call in order to identify a method of creating extra capacity on ward 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801735648"/>
              </p:ext>
            </p:extLst>
          </p:nvPr>
        </p:nvGraphicFramePr>
        <p:xfrm>
          <a:off x="538444" y="7473280"/>
          <a:ext cx="5770876" cy="1476504"/>
        </p:xfrm>
        <a:graphic>
          <a:graphicData uri="http://schemas.openxmlformats.org/drawingml/2006/table">
            <a:tbl>
              <a:tblPr firstRow="1" bandRow="1">
                <a:tableStyleId>{5C22544A-7EE6-4342-B048-85BDC9FD1C3A}</a:tableStyleId>
              </a:tblPr>
              <a:tblGrid>
                <a:gridCol w="5770876">
                  <a:extLst>
                    <a:ext uri="{9D8B030D-6E8A-4147-A177-3AD203B41FA5}">
                      <a16:colId xmlns="" xmlns:a16="http://schemas.microsoft.com/office/drawing/2014/main" val="20000"/>
                    </a:ext>
                  </a:extLst>
                </a:gridCol>
              </a:tblGrid>
              <a:tr h="3792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u="none" dirty="0"/>
                        <a:t>(F)</a:t>
                      </a:r>
                      <a:r>
                        <a:rPr lang="en-GB" sz="1800" u="none" baseline="0" dirty="0"/>
                        <a:t> Flexible staffing on Ward 43</a:t>
                      </a:r>
                      <a:endParaRPr lang="en-GB" sz="1600" u="non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 typeface="+mj-lt"/>
                        <a:buNone/>
                        <a:tabLst/>
                        <a:defRPr/>
                      </a:pPr>
                      <a:r>
                        <a:rPr lang="en-GB" sz="1200" dirty="0"/>
                        <a:t>A “floating nurse” is required at all times in order to provide</a:t>
                      </a:r>
                      <a:r>
                        <a:rPr lang="en-GB" sz="1200" baseline="0" dirty="0"/>
                        <a:t> acute NIV for new patients n or the RSU or in other settings prior to their transfer</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 typeface="+mj-lt"/>
                        <a:buNone/>
                        <a:tabLst/>
                        <a:defRPr/>
                      </a:pPr>
                      <a:r>
                        <a:rPr lang="en-GB" sz="1200" dirty="0"/>
                        <a:t>If there</a:t>
                      </a:r>
                      <a:r>
                        <a:rPr lang="en-GB" sz="1200" baseline="0" dirty="0"/>
                        <a:t> are no acute NIV patients at any time the “floating nurse” maybe temporarily transferred to another area who are short of staff. Preferentially this would be to another Respiratory ward as a priority or to another medical ward if required.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8265245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499</Words>
  <Application>Microsoft Office PowerPoint</Application>
  <PresentationFormat>A4 Paper (210x297 mm)</PresentationFormat>
  <Paragraphs>53</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NHIS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test</dc:creator>
  <cp:lastModifiedBy>test</cp:lastModifiedBy>
  <cp:revision>12</cp:revision>
  <dcterms:created xsi:type="dcterms:W3CDTF">2017-09-26T11:58:40Z</dcterms:created>
  <dcterms:modified xsi:type="dcterms:W3CDTF">2017-12-12T13:59:41Z</dcterms:modified>
</cp:coreProperties>
</file>