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C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8460" autoAdjust="0"/>
  </p:normalViewPr>
  <p:slideViewPr>
    <p:cSldViewPr>
      <p:cViewPr>
        <p:scale>
          <a:sx n="91" d="100"/>
          <a:sy n="91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190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BE018-AABE-461D-9D48-8668A998E54F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7FF57-0E82-437C-9C58-CD571C9A9B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636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B81F6-F277-4D79-AB73-28175AF343AA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92C73-6CAF-4A5B-AA33-50917DF52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684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98FC6-E0FB-413A-9BC0-9CBF88D0D05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79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635B-74B9-4015-BDA7-E287C0D59B65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34C85-55A8-48E0-919C-BEA190EBC72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624737"/>
            <a:ext cx="9144000" cy="260647"/>
          </a:xfrm>
          <a:prstGeom prst="rect">
            <a:avLst/>
          </a:prstGeom>
          <a:solidFill>
            <a:srgbClr val="3DC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924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635B-74B9-4015-BDA7-E287C0D59B65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34C85-55A8-48E0-919C-BEA190EBC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40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635B-74B9-4015-BDA7-E287C0D59B65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34C85-55A8-48E0-919C-BEA190EBC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04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635B-74B9-4015-BDA7-E287C0D59B65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34C85-55A8-48E0-919C-BEA190EBC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564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635B-74B9-4015-BDA7-E287C0D59B65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34C85-55A8-48E0-919C-BEA190EBC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217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635B-74B9-4015-BDA7-E287C0D59B65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34C85-55A8-48E0-919C-BEA190EBC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110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635B-74B9-4015-BDA7-E287C0D59B65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34C85-55A8-48E0-919C-BEA190EBC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314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635B-74B9-4015-BDA7-E287C0D59B65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34C85-55A8-48E0-919C-BEA190EBC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657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635B-74B9-4015-BDA7-E287C0D59B65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34C85-55A8-48E0-919C-BEA190EBC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15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635B-74B9-4015-BDA7-E287C0D59B65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34C85-55A8-48E0-919C-BEA190EBC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715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635B-74B9-4015-BDA7-E287C0D59B65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34C85-55A8-48E0-919C-BEA190EBC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08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E635B-74B9-4015-BDA7-E287C0D59B65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34C85-55A8-48E0-919C-BEA190EBC72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680" y="174635"/>
            <a:ext cx="2915816" cy="1310149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0" y="4869160"/>
            <a:ext cx="9144000" cy="2016224"/>
            <a:chOff x="0" y="4869160"/>
            <a:chExt cx="9144000" cy="201622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89999" y="4869160"/>
              <a:ext cx="1354001" cy="191500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 userDrawn="1"/>
          </p:nvSpPr>
          <p:spPr>
            <a:xfrm>
              <a:off x="0" y="6624737"/>
              <a:ext cx="9144000" cy="260647"/>
            </a:xfrm>
            <a:prstGeom prst="rect">
              <a:avLst/>
            </a:prstGeom>
            <a:solidFill>
              <a:srgbClr val="3DCF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4517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East Midlands Endoscopy Training Centre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b="1" dirty="0" smtClean="0"/>
          </a:p>
          <a:p>
            <a:pPr algn="ctr"/>
            <a:r>
              <a:rPr lang="en-GB" sz="2800" b="1" dirty="0" smtClean="0"/>
              <a:t>Staff Story 2020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58445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859216" cy="5112568"/>
          </a:xfrm>
        </p:spPr>
        <p:txBody>
          <a:bodyPr>
            <a:normAutofit fontScale="55000" lnSpcReduction="20000"/>
          </a:bodyPr>
          <a:lstStyle/>
          <a:p>
            <a:r>
              <a:rPr lang="en-GB" sz="4400" smtClean="0"/>
              <a:t>Dr </a:t>
            </a:r>
            <a:r>
              <a:rPr lang="en-GB" sz="4400" dirty="0" smtClean="0"/>
              <a:t>Steve Foley Endoscopy Lead &amp; Consultant Gastroenterologist</a:t>
            </a:r>
          </a:p>
          <a:p>
            <a:r>
              <a:rPr lang="en-GB" sz="4400" dirty="0" smtClean="0"/>
              <a:t>Sharon Hudson Clinical </a:t>
            </a:r>
            <a:r>
              <a:rPr lang="en-GB" sz="4400" dirty="0" err="1" smtClean="0"/>
              <a:t>Endoscopist</a:t>
            </a:r>
            <a:endParaRPr lang="en-GB" sz="4400" dirty="0" smtClean="0"/>
          </a:p>
          <a:p>
            <a:r>
              <a:rPr lang="en-GB" sz="4400" dirty="0" smtClean="0"/>
              <a:t>Mark </a:t>
            </a:r>
            <a:r>
              <a:rPr lang="en-GB" sz="4400" dirty="0"/>
              <a:t>Jones Clinical </a:t>
            </a:r>
            <a:r>
              <a:rPr lang="en-GB" sz="4400" dirty="0" err="1"/>
              <a:t>Endoscopist</a:t>
            </a:r>
            <a:endParaRPr lang="en-GB" sz="4400" dirty="0"/>
          </a:p>
          <a:p>
            <a:r>
              <a:rPr lang="en-GB" sz="4400" dirty="0" smtClean="0"/>
              <a:t>Mr K </a:t>
            </a:r>
            <a:r>
              <a:rPr lang="en-GB" sz="4400" dirty="0" err="1" smtClean="0"/>
              <a:t>Badrinath</a:t>
            </a:r>
            <a:r>
              <a:rPr lang="en-GB" sz="4400" dirty="0" smtClean="0"/>
              <a:t> Consultant Surgeon Colorectal</a:t>
            </a:r>
          </a:p>
          <a:p>
            <a:r>
              <a:rPr lang="en-GB" sz="4400" dirty="0" smtClean="0"/>
              <a:t>Mr R Hind Consultant Surgeon Colorectal</a:t>
            </a:r>
          </a:p>
          <a:p>
            <a:r>
              <a:rPr lang="en-GB" sz="4400" dirty="0"/>
              <a:t>Mr N Watson Consultant Surgeon </a:t>
            </a:r>
            <a:r>
              <a:rPr lang="en-GB" sz="4400" dirty="0" smtClean="0"/>
              <a:t>Colorectal</a:t>
            </a:r>
          </a:p>
          <a:p>
            <a:r>
              <a:rPr lang="en-GB" sz="4400" dirty="0" smtClean="0"/>
              <a:t>Miss E </a:t>
            </a:r>
            <a:r>
              <a:rPr lang="en-GB" sz="4400" dirty="0" err="1" smtClean="0"/>
              <a:t>Gemmill</a:t>
            </a:r>
            <a:r>
              <a:rPr lang="en-GB" sz="4400" dirty="0" smtClean="0"/>
              <a:t> Consultant Surgeon Upper GI</a:t>
            </a:r>
          </a:p>
          <a:p>
            <a:r>
              <a:rPr lang="en-GB" sz="4400" dirty="0" smtClean="0"/>
              <a:t>Miss J Patterson Consultant Surgeon Upper GI</a:t>
            </a:r>
          </a:p>
          <a:p>
            <a:r>
              <a:rPr lang="en-GB" sz="4400" dirty="0" smtClean="0"/>
              <a:t>Alison </a:t>
            </a:r>
            <a:r>
              <a:rPr lang="en-GB" sz="4400" dirty="0"/>
              <a:t>Bird Clinical </a:t>
            </a:r>
            <a:r>
              <a:rPr lang="en-GB" sz="4400" dirty="0" err="1"/>
              <a:t>Endoscopist</a:t>
            </a:r>
            <a:endParaRPr lang="en-GB" sz="4400" dirty="0"/>
          </a:p>
          <a:p>
            <a:r>
              <a:rPr lang="en-GB" sz="4400" dirty="0" smtClean="0"/>
              <a:t>Charikleia </a:t>
            </a:r>
            <a:r>
              <a:rPr lang="en-GB" sz="4400" dirty="0" err="1" smtClean="0"/>
              <a:t>Kalogeri</a:t>
            </a:r>
            <a:r>
              <a:rPr lang="en-GB" sz="4400" dirty="0"/>
              <a:t> Clinical </a:t>
            </a:r>
            <a:r>
              <a:rPr lang="en-GB" sz="4400" dirty="0" err="1"/>
              <a:t>Endoscopist</a:t>
            </a:r>
            <a:endParaRPr lang="en-GB" sz="4400" dirty="0"/>
          </a:p>
          <a:p>
            <a:r>
              <a:rPr lang="en-GB" sz="4400" dirty="0" smtClean="0"/>
              <a:t>Fay Oxley Course Co-ordinator</a:t>
            </a:r>
          </a:p>
          <a:p>
            <a:r>
              <a:rPr lang="en-GB" sz="4400" dirty="0" smtClean="0"/>
              <a:t>Jane Cartwright Deputy Department Leader</a:t>
            </a:r>
          </a:p>
          <a:p>
            <a:r>
              <a:rPr lang="en-GB" sz="4400" dirty="0" smtClean="0"/>
              <a:t>Dr S </a:t>
            </a:r>
            <a:r>
              <a:rPr lang="en-GB" sz="4400" dirty="0" err="1" smtClean="0"/>
              <a:t>Niaz</a:t>
            </a:r>
            <a:r>
              <a:rPr lang="en-GB" sz="4400" dirty="0" smtClean="0"/>
              <a:t> International Faculty Karachi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99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Feedback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2992508"/>
              </p:ext>
            </p:extLst>
          </p:nvPr>
        </p:nvGraphicFramePr>
        <p:xfrm>
          <a:off x="539552" y="1412776"/>
          <a:ext cx="7239000" cy="1554480"/>
        </p:xfrm>
        <a:graphic>
          <a:graphicData uri="http://schemas.openxmlformats.org/drawingml/2006/table">
            <a:tbl>
              <a:tblPr/>
              <a:tblGrid>
                <a:gridCol w="7239000"/>
              </a:tblGrid>
              <a:tr h="285750">
                <a:tc>
                  <a:txBody>
                    <a:bodyPr/>
                    <a:lstStyle/>
                    <a:p>
                      <a:r>
                        <a:rPr lang="en-GB" dirty="0"/>
                        <a:t>Really allowed me time to do the procedure whilst giving me tips to improve throughout, very useful! thanks so much 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05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5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5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5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Fantastic training faculty, brilliant endoscopy unit. All very welcoming. This is the second time I have been here and it was amazing just like the first time. Thank you all for your support</a:t>
                      </a:r>
                      <a:endParaRPr lang="en-GB" dirty="0"/>
                    </a:p>
                  </a:txBody>
                  <a:tcPr anchor="ctr">
                    <a:lnL w="9525" cap="flat" cmpd="sng" algn="ctr">
                      <a:solidFill>
                        <a:srgbClr val="305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5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5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5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094470"/>
              </p:ext>
            </p:extLst>
          </p:nvPr>
        </p:nvGraphicFramePr>
        <p:xfrm>
          <a:off x="539552" y="3068960"/>
          <a:ext cx="7239000" cy="1097280"/>
        </p:xfrm>
        <a:graphic>
          <a:graphicData uri="http://schemas.openxmlformats.org/drawingml/2006/table">
            <a:tbl>
              <a:tblPr/>
              <a:tblGrid>
                <a:gridCol w="7239000"/>
              </a:tblGrid>
              <a:tr h="285750">
                <a:tc>
                  <a:txBody>
                    <a:bodyPr/>
                    <a:lstStyle/>
                    <a:p>
                      <a:r>
                        <a:rPr lang="en-GB"/>
                        <a:t>Great - educational and fun - many thanks 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05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5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5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5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GB"/>
                        <a:t>Enjoyable and educational - very grateful. 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05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5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5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5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GB" dirty="0"/>
                        <a:t>Enjoyable and educational - what more could you hope for. 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05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5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5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5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2817018"/>
              </p:ext>
            </p:extLst>
          </p:nvPr>
        </p:nvGraphicFramePr>
        <p:xfrm>
          <a:off x="539552" y="4221088"/>
          <a:ext cx="7239000" cy="1097280"/>
        </p:xfrm>
        <a:graphic>
          <a:graphicData uri="http://schemas.openxmlformats.org/drawingml/2006/table">
            <a:tbl>
              <a:tblPr/>
              <a:tblGrid>
                <a:gridCol w="7239000"/>
              </a:tblGrid>
              <a:tr h="285750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Amazing course. All the faculty were helpful, patient and fantastic trainers.</a:t>
                      </a:r>
                      <a:endParaRPr lang="en-GB" dirty="0"/>
                    </a:p>
                  </a:txBody>
                  <a:tcPr anchor="ctr">
                    <a:lnL w="9525" cap="flat" cmpd="sng" algn="ctr">
                      <a:solidFill>
                        <a:srgbClr val="305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5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5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5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GB" dirty="0"/>
                        <a:t>Very useful course with a friendly bunch of teachers. 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05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5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5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5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location, hospitality and friendliness of the staff was exemplary</a:t>
                      </a:r>
                      <a:endParaRPr lang="en-GB" dirty="0"/>
                    </a:p>
                  </a:txBody>
                  <a:tcPr anchor="ctr">
                    <a:lnL w="9525" cap="flat" cmpd="sng" algn="ctr">
                      <a:solidFill>
                        <a:srgbClr val="305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5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5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5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8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2828836"/>
            <a:ext cx="72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i="1" dirty="0">
                <a:solidFill>
                  <a:srgbClr val="000000"/>
                </a:solidFill>
              </a:rPr>
              <a:t>“It goes without saying that no man can teach successfully who is not at the same time a student” </a:t>
            </a:r>
            <a:endParaRPr lang="en-GB" sz="2400" i="1" dirty="0" smtClean="0">
              <a:solidFill>
                <a:srgbClr val="000000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  <a:p>
            <a:pPr algn="r"/>
            <a:r>
              <a:rPr lang="en-GB" dirty="0">
                <a:solidFill>
                  <a:srgbClr val="000000"/>
                </a:solidFill>
              </a:rPr>
              <a:t>William Osler 1905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331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What Is An Endoscopy?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GB" sz="2400" dirty="0" smtClean="0"/>
              <a:t>NHS UK</a:t>
            </a:r>
            <a:r>
              <a:rPr lang="en-GB" dirty="0" smtClean="0"/>
              <a:t> </a:t>
            </a:r>
          </a:p>
          <a:p>
            <a:pPr marL="114300" indent="0" algn="just">
              <a:buNone/>
            </a:pPr>
            <a:r>
              <a:rPr lang="en-GB" sz="2800" dirty="0" smtClean="0"/>
              <a:t>An </a:t>
            </a:r>
            <a:r>
              <a:rPr lang="en-GB" sz="2800" b="1" dirty="0"/>
              <a:t>endoscopy</a:t>
            </a:r>
            <a:r>
              <a:rPr lang="en-GB" sz="2800" dirty="0"/>
              <a:t> is a procedure where organs inside your body are looked at using an instrument called an </a:t>
            </a:r>
            <a:r>
              <a:rPr lang="en-GB" sz="2800" b="1" dirty="0"/>
              <a:t>endoscope</a:t>
            </a:r>
            <a:r>
              <a:rPr lang="en-GB" sz="2800" dirty="0"/>
              <a:t>. An </a:t>
            </a:r>
            <a:r>
              <a:rPr lang="en-GB" sz="2800" b="1" dirty="0"/>
              <a:t>endoscope</a:t>
            </a:r>
            <a:r>
              <a:rPr lang="en-GB" sz="2800" dirty="0"/>
              <a:t> is a long, thin, flexible tube that has a light and camera at one end. Images of the inside of your body are shown on a television screen</a:t>
            </a:r>
            <a:r>
              <a:rPr lang="en-GB" sz="2800" dirty="0" smtClean="0"/>
              <a:t>.</a:t>
            </a:r>
          </a:p>
          <a:p>
            <a:pPr marL="114300" indent="0">
              <a:buNone/>
            </a:pPr>
            <a:r>
              <a:rPr lang="en-GB" dirty="0" smtClean="0"/>
              <a:t>                                                                   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864" y="4293096"/>
            <a:ext cx="3168352" cy="176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91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38138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What Procedures Do We Offer At SFH?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7620000" cy="4176464"/>
          </a:xfrm>
        </p:spPr>
        <p:txBody>
          <a:bodyPr/>
          <a:lstStyle/>
          <a:p>
            <a:r>
              <a:rPr lang="en-GB" sz="2400" dirty="0" smtClean="0"/>
              <a:t>Gastroscopy</a:t>
            </a:r>
          </a:p>
          <a:p>
            <a:r>
              <a:rPr lang="en-GB" sz="2400" dirty="0" smtClean="0"/>
              <a:t>Colonoscopy</a:t>
            </a:r>
          </a:p>
          <a:p>
            <a:r>
              <a:rPr lang="en-GB" sz="2400" dirty="0" smtClean="0"/>
              <a:t>Flexible </a:t>
            </a:r>
            <a:r>
              <a:rPr lang="en-GB" sz="2400" dirty="0" err="1" smtClean="0"/>
              <a:t>Sigmoidoscopy</a:t>
            </a:r>
            <a:endParaRPr lang="en-GB" sz="2400" dirty="0" smtClean="0"/>
          </a:p>
          <a:p>
            <a:r>
              <a:rPr lang="en-GB" sz="2400" dirty="0" smtClean="0"/>
              <a:t>ERCP</a:t>
            </a:r>
          </a:p>
          <a:p>
            <a:r>
              <a:rPr lang="en-GB" sz="2400" dirty="0" smtClean="0"/>
              <a:t>Bronchoscopy</a:t>
            </a:r>
          </a:p>
          <a:p>
            <a:r>
              <a:rPr lang="en-GB" sz="2400" dirty="0" smtClean="0"/>
              <a:t>Cystoscopy</a:t>
            </a:r>
          </a:p>
          <a:p>
            <a:r>
              <a:rPr lang="en-GB" sz="2400" dirty="0" smtClean="0"/>
              <a:t>Capsule Endoscopy</a:t>
            </a:r>
          </a:p>
          <a:p>
            <a:r>
              <a:rPr lang="en-GB" sz="2400" dirty="0" smtClean="0"/>
              <a:t>Upper GI Manometry</a:t>
            </a:r>
          </a:p>
          <a:p>
            <a:r>
              <a:rPr lang="en-GB" sz="2400" dirty="0" smtClean="0"/>
              <a:t>Percutaneous Endoscopic Gastrostomy (PEG) </a:t>
            </a:r>
          </a:p>
          <a:p>
            <a:pPr marL="1143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10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7920880" cy="4608512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Apprenticeship Style Training  with No Formal </a:t>
            </a:r>
            <a:r>
              <a:rPr lang="en-GB" dirty="0"/>
              <a:t>R</a:t>
            </a:r>
            <a:r>
              <a:rPr lang="en-GB" dirty="0" smtClean="0"/>
              <a:t>egulation</a:t>
            </a:r>
          </a:p>
          <a:p>
            <a:r>
              <a:rPr lang="en-GB" dirty="0" smtClean="0"/>
              <a:t>1994 </a:t>
            </a:r>
            <a:r>
              <a:rPr lang="en-GB" dirty="0"/>
              <a:t>Joint Advisory </a:t>
            </a:r>
            <a:r>
              <a:rPr lang="en-GB" dirty="0" smtClean="0"/>
              <a:t>Group (JAG) Formed to Standardise Training</a:t>
            </a:r>
          </a:p>
          <a:p>
            <a:r>
              <a:rPr lang="en-GB" dirty="0" smtClean="0"/>
              <a:t>1999 Unacceptable Standards of Practice Reported during Audit in Preparation for Bowel Cancer Screening Programme</a:t>
            </a:r>
          </a:p>
          <a:p>
            <a:r>
              <a:rPr lang="en-GB" dirty="0" smtClean="0"/>
              <a:t>Led To Review Of Endoscopy Training</a:t>
            </a:r>
          </a:p>
          <a:p>
            <a:r>
              <a:rPr lang="en-GB" dirty="0" smtClean="0"/>
              <a:t>2004 NCEPOD ‘Scoping Our Practice’ Highlighted Shortfalls in Quality of Care</a:t>
            </a:r>
          </a:p>
          <a:p>
            <a:r>
              <a:rPr lang="en-GB" dirty="0" smtClean="0"/>
              <a:t>As A Result Global Rating Score (GRS) Introduced as Quality Improvement Tool</a:t>
            </a:r>
          </a:p>
          <a:p>
            <a:r>
              <a:rPr lang="en-GB" dirty="0" smtClean="0"/>
              <a:t>2004 (JAG) Produced Training Standards</a:t>
            </a:r>
          </a:p>
          <a:p>
            <a:r>
              <a:rPr lang="en-GB" dirty="0" smtClean="0"/>
              <a:t>2005 JAG Produced Guidelines for Non-Medical </a:t>
            </a:r>
            <a:r>
              <a:rPr lang="en-GB" dirty="0" err="1" smtClean="0"/>
              <a:t>Endoscopists</a:t>
            </a:r>
            <a:endParaRPr lang="en-GB" dirty="0" smtClean="0"/>
          </a:p>
          <a:p>
            <a:r>
              <a:rPr lang="en-GB" dirty="0" smtClean="0"/>
              <a:t>2005 JAG Accredited Courses for upper &amp; lower GI endoscopy compulsory</a:t>
            </a:r>
          </a:p>
          <a:p>
            <a:r>
              <a:rPr lang="en-GB" dirty="0" smtClean="0"/>
              <a:t>2009 JAG Endoscopy Training System (JETS) launched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764704"/>
            <a:ext cx="69847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600" spc="-100" dirty="0">
                <a:latin typeface="Cambria"/>
              </a:rPr>
              <a:t>Background To Training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479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g.bmj.com/content/flgastro/10/2/93/F2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043255"/>
            <a:ext cx="7820868" cy="555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404664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JAG Trainee Certification Pathway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020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Courses We Offer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Basic Skills in Upper GI</a:t>
            </a:r>
          </a:p>
          <a:p>
            <a:r>
              <a:rPr lang="en-GB" dirty="0" smtClean="0"/>
              <a:t>Basic Skills in Colonoscopy</a:t>
            </a:r>
          </a:p>
          <a:p>
            <a:r>
              <a:rPr lang="en-GB" dirty="0" err="1" smtClean="0"/>
              <a:t>Polypectomy</a:t>
            </a:r>
            <a:r>
              <a:rPr lang="en-GB" dirty="0" smtClean="0"/>
              <a:t> and Advanced Colonoscopy</a:t>
            </a:r>
          </a:p>
          <a:p>
            <a:r>
              <a:rPr lang="en-GB" dirty="0" smtClean="0"/>
              <a:t>NME upper &amp; lower</a:t>
            </a:r>
          </a:p>
          <a:p>
            <a:r>
              <a:rPr lang="en-GB" dirty="0" smtClean="0"/>
              <a:t>Train the Gastroscopy Trainer</a:t>
            </a:r>
          </a:p>
          <a:p>
            <a:r>
              <a:rPr lang="en-GB" dirty="0" smtClean="0"/>
              <a:t>Train the Colonoscopy Trainer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83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268760"/>
            <a:ext cx="6408712" cy="48965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Format Of The Courses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495" y="3648610"/>
            <a:ext cx="2784697" cy="215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74" y="1412776"/>
            <a:ext cx="2705363" cy="194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2710993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1447508"/>
            <a:ext cx="2736303" cy="190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7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SFH Way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Focus on Individual Needs of Candidates</a:t>
            </a:r>
          </a:p>
          <a:p>
            <a:r>
              <a:rPr lang="en-GB" dirty="0" smtClean="0"/>
              <a:t>Friendly &amp; Approachable</a:t>
            </a:r>
          </a:p>
          <a:p>
            <a:r>
              <a:rPr lang="en-GB" dirty="0" smtClean="0"/>
              <a:t>Consent of Patients at Time of Booking Procedure</a:t>
            </a:r>
          </a:p>
          <a:p>
            <a:r>
              <a:rPr lang="en-GB" dirty="0" smtClean="0"/>
              <a:t>Highly Skilled Faculty Supporting 1:1 During Procedure</a:t>
            </a:r>
          </a:p>
          <a:p>
            <a:r>
              <a:rPr lang="en-GB" dirty="0" smtClean="0"/>
              <a:t>Timely Intervention to Maintain Learning Experience &amp; Patient Satisfaction</a:t>
            </a:r>
          </a:p>
          <a:p>
            <a:r>
              <a:rPr lang="en-GB" dirty="0" smtClean="0"/>
              <a:t>Involvement of All Nursing Staff to Support Their Progression</a:t>
            </a:r>
          </a:p>
          <a:p>
            <a:r>
              <a:rPr lang="en-GB" dirty="0" smtClean="0"/>
              <a:t>Maximum Exposure to Practical Skills - ‘Hands On’ Approach</a:t>
            </a:r>
          </a:p>
          <a:p>
            <a:r>
              <a:rPr lang="en-GB" dirty="0" smtClean="0"/>
              <a:t>Interaction With Different Specialities</a:t>
            </a:r>
          </a:p>
          <a:p>
            <a:r>
              <a:rPr lang="en-GB" dirty="0" smtClean="0"/>
              <a:t>Share Knowledge &amp; Skills</a:t>
            </a:r>
          </a:p>
          <a:p>
            <a:r>
              <a:rPr lang="en-GB" dirty="0" smtClean="0"/>
              <a:t>Passionate About Training</a:t>
            </a:r>
          </a:p>
          <a:p>
            <a:r>
              <a:rPr lang="en-GB" dirty="0" smtClean="0"/>
              <a:t>Focus Heavily on </a:t>
            </a:r>
            <a:r>
              <a:rPr lang="en-GB" b="1" dirty="0" smtClean="0"/>
              <a:t>ENTS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84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78098"/>
          </a:xfrm>
        </p:spPr>
        <p:txBody>
          <a:bodyPr/>
          <a:lstStyle/>
          <a:p>
            <a:r>
              <a:rPr lang="en-GB" dirty="0" smtClean="0"/>
              <a:t>Photos &amp; Faculty</a:t>
            </a:r>
            <a:endParaRPr lang="en-GB" dirty="0"/>
          </a:p>
        </p:txBody>
      </p:sp>
      <p:pic>
        <p:nvPicPr>
          <p:cNvPr id="1026" name="Picture 2" descr="U:\Medical Secretaries\Endoscopy_Secretaries\EMETC\Photos\Colonoscopy Basic Skills 23-07-2018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96752"/>
            <a:ext cx="3960439" cy="246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U:\Medical Secretaries\Endoscopy_Secretaries\EMETC\Photos\Endoscopy 20-08-2018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61" y="1196752"/>
            <a:ext cx="399345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Medical Secretaries\Endoscopy_Secretaries\EMETC\Photos\Endoscopy Class 28-08-2018 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836314"/>
            <a:ext cx="3960440" cy="293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U:\Medical Secretaries\Endoscopy_Secretaries\EMETC\Photos\polyp course 26.02.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60" y="3836314"/>
            <a:ext cx="3993453" cy="293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3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525</Words>
  <Application>Microsoft Office PowerPoint</Application>
  <PresentationFormat>On-screen Show (4:3)</PresentationFormat>
  <Paragraphs>79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East Midlands Endoscopy Training Centre</vt:lpstr>
      <vt:lpstr>What Is An Endoscopy?</vt:lpstr>
      <vt:lpstr>What Procedures Do We Offer At SFH?</vt:lpstr>
      <vt:lpstr>PowerPoint Presentation</vt:lpstr>
      <vt:lpstr>PowerPoint Presentation</vt:lpstr>
      <vt:lpstr>Courses We Offer</vt:lpstr>
      <vt:lpstr>Format Of The Courses</vt:lpstr>
      <vt:lpstr>SFH Way</vt:lpstr>
      <vt:lpstr>Photos &amp; Faculty</vt:lpstr>
      <vt:lpstr>PowerPoint Presentation</vt:lpstr>
      <vt:lpstr>Feedback</vt:lpstr>
      <vt:lpstr>PowerPoint Presentation</vt:lpstr>
    </vt:vector>
  </TitlesOfParts>
  <Company>NHS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Fay Oxley - PPC Gastroenterology - SFH-KMH</cp:lastModifiedBy>
  <cp:revision>35</cp:revision>
  <dcterms:created xsi:type="dcterms:W3CDTF">2019-03-20T10:48:43Z</dcterms:created>
  <dcterms:modified xsi:type="dcterms:W3CDTF">2020-07-22T12:07:14Z</dcterms:modified>
</cp:coreProperties>
</file>