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693400" cy="756285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62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32"/>
    <p:restoredTop sz="94643"/>
  </p:normalViewPr>
  <p:slideViewPr>
    <p:cSldViewPr>
      <p:cViewPr varScale="1">
        <p:scale>
          <a:sx n="98" d="100"/>
          <a:sy n="98" d="100"/>
        </p:scale>
        <p:origin x="1596" y="270"/>
      </p:cViewPr>
      <p:guideLst>
        <p:guide orient="horz" pos="2862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203" d="100"/>
          <a:sy n="203" d="100"/>
        </p:scale>
        <p:origin x="209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76E19E4-0532-8D40-8ACC-6BD55AE330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A2CD23-D7E0-D046-BACF-C9A125D5D5B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53690-76BA-1F45-93FD-1BA1C8DE0D15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4F10B8-4AAB-414D-A836-73DE041665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164BB2-5F5A-4C4B-B794-F9BAFFCD547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B38DA-5199-7B4C-8121-4FC814CC1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96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642" cy="339598"/>
          </a:xfrm>
          <a:prstGeom prst="rect">
            <a:avLst/>
          </a:prstGeom>
        </p:spPr>
        <p:txBody>
          <a:bodyPr vert="horz" lIns="83759" tIns="41880" rIns="83759" bIns="41880" rtlCol="0"/>
          <a:lstStyle>
            <a:lvl1pPr algn="l">
              <a:defRPr sz="11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523" y="1"/>
            <a:ext cx="4300168" cy="339598"/>
          </a:xfrm>
          <a:prstGeom prst="rect">
            <a:avLst/>
          </a:prstGeom>
        </p:spPr>
        <p:txBody>
          <a:bodyPr vert="horz" lIns="83759" tIns="41880" rIns="83759" bIns="41880" rtlCol="0"/>
          <a:lstStyle>
            <a:lvl1pPr algn="r">
              <a:defRPr sz="1100"/>
            </a:lvl1pPr>
          </a:lstStyle>
          <a:p>
            <a:fld id="{68EE14B8-95FE-4FB9-8058-7A6151958C8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60713" y="509588"/>
            <a:ext cx="36052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59" tIns="41880" rIns="83759" bIns="4188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254" y="3229039"/>
            <a:ext cx="7940131" cy="3059239"/>
          </a:xfrm>
          <a:prstGeom prst="rect">
            <a:avLst/>
          </a:prstGeom>
        </p:spPr>
        <p:txBody>
          <a:bodyPr vert="horz" lIns="83759" tIns="41880" rIns="83759" bIns="4188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51"/>
            <a:ext cx="4301642" cy="339598"/>
          </a:xfrm>
          <a:prstGeom prst="rect">
            <a:avLst/>
          </a:prstGeom>
        </p:spPr>
        <p:txBody>
          <a:bodyPr vert="horz" lIns="83759" tIns="41880" rIns="83759" bIns="41880" rtlCol="0" anchor="b"/>
          <a:lstStyle>
            <a:lvl1pPr algn="l">
              <a:defRPr sz="11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523" y="6456651"/>
            <a:ext cx="4300168" cy="339598"/>
          </a:xfrm>
          <a:prstGeom prst="rect">
            <a:avLst/>
          </a:prstGeom>
        </p:spPr>
        <p:txBody>
          <a:bodyPr vert="horz" lIns="83759" tIns="41880" rIns="83759" bIns="41880" rtlCol="0" anchor="b"/>
          <a:lstStyle>
            <a:lvl1pPr algn="r">
              <a:defRPr sz="1100"/>
            </a:lvl1pPr>
          </a:lstStyle>
          <a:p>
            <a:fld id="{9EB81184-6FCB-44CB-AB0F-C516C877F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021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Citizens Advice -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When calling the Ashfield branch mention you work for SFH and you will be fast tracked an appointment, their number is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01623 203080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sz="1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81184-6FCB-44CB-AB0F-C516C877FCC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378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bk object 280"/>
          <p:cNvSpPr/>
          <p:nvPr/>
        </p:nvSpPr>
        <p:spPr>
          <a:xfrm>
            <a:off x="0" y="1376210"/>
            <a:ext cx="10692130" cy="190500"/>
          </a:xfrm>
          <a:custGeom>
            <a:avLst/>
            <a:gdLst/>
            <a:ahLst/>
            <a:cxnLst/>
            <a:rect l="l" t="t" r="r" b="b"/>
            <a:pathLst>
              <a:path w="10692130" h="190500">
                <a:moveTo>
                  <a:pt x="0" y="190500"/>
                </a:moveTo>
                <a:lnTo>
                  <a:pt x="10692003" y="190500"/>
                </a:lnTo>
                <a:lnTo>
                  <a:pt x="10692003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899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bk object 281"/>
          <p:cNvSpPr/>
          <p:nvPr/>
        </p:nvSpPr>
        <p:spPr>
          <a:xfrm>
            <a:off x="0" y="6268618"/>
            <a:ext cx="10692130" cy="190500"/>
          </a:xfrm>
          <a:custGeom>
            <a:avLst/>
            <a:gdLst/>
            <a:ahLst/>
            <a:cxnLst/>
            <a:rect l="l" t="t" r="r" b="b"/>
            <a:pathLst>
              <a:path w="10692130" h="190500">
                <a:moveTo>
                  <a:pt x="0" y="190487"/>
                </a:moveTo>
                <a:lnTo>
                  <a:pt x="10692003" y="190487"/>
                </a:lnTo>
                <a:lnTo>
                  <a:pt x="10692003" y="0"/>
                </a:lnTo>
                <a:lnTo>
                  <a:pt x="0" y="0"/>
                </a:lnTo>
                <a:lnTo>
                  <a:pt x="0" y="190487"/>
                </a:lnTo>
                <a:close/>
              </a:path>
            </a:pathLst>
          </a:custGeom>
          <a:solidFill>
            <a:srgbClr val="283A9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Picture 7" descr="A picture containing text, sky, outdoor, road&#10;&#10;Description automatically generated">
            <a:extLst>
              <a:ext uri="{FF2B5EF4-FFF2-40B4-BE49-F238E27FC236}">
                <a16:creationId xmlns:a16="http://schemas.microsoft.com/office/drawing/2014/main" id="{7C06EC82-FE82-7045-806B-95CD498E90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1" r="907"/>
          <a:stretch/>
        </p:blipFill>
        <p:spPr>
          <a:xfrm>
            <a:off x="0" y="1114425"/>
            <a:ext cx="10692000" cy="543959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510787C-B6F9-1147-991D-9C65B5AC126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700" y="276225"/>
            <a:ext cx="2032000" cy="553267"/>
          </a:xfrm>
          <a:prstGeom prst="rect">
            <a:avLst/>
          </a:prstGeom>
        </p:spPr>
      </p:pic>
      <p:pic>
        <p:nvPicPr>
          <p:cNvPr id="12" name="Picture 11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167CAB7C-9D59-7440-AA6C-E0FA5ED2CEE6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700" y="200025"/>
            <a:ext cx="2057400" cy="68531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hyperlink" Target="https://www.google.co.uk/url?sa=i&amp;url=https://www.evelinalondon.nhs.uk/about-us/who-we-are/NHS-Rainbow-Badges.aspx&amp;psig=AOvVaw1GbjCRj32vxsV4PH1RNE8w&amp;ust=1604677502604000&amp;source=images&amp;cd=vfe&amp;ved=0CAIQjRxqFwoTCOiBh9nf6-wCFQAAAAAdAAAAABAN" TargetMode="External"/><Relationship Id="rId2" Type="http://schemas.openxmlformats.org/officeDocument/2006/relationships/hyperlink" Target="http://www.sfh-tr.nhs.uk/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sfh-tr.sfhimprovementfaculty@nhs.net" TargetMode="External"/><Relationship Id="rId3" Type="http://schemas.openxmlformats.org/officeDocument/2006/relationships/hyperlink" Target="https://vivup.tercltd.co.uk/UK/EAP-Products.awp?P1=oA==&amp;P2=D2NcsA==&amp;P3=2&amp;AWPIDAF414CA8=5E5841F7409F1DA3EE26AD23C71ECBD33798D5A3" TargetMode="External"/><Relationship Id="rId7" Type="http://schemas.openxmlformats.org/officeDocument/2006/relationships/hyperlink" Target="mailto:sfh-tr.odenquiries@nhs.n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alison.pearson6@nhs.net" TargetMode="External"/><Relationship Id="rId5" Type="http://schemas.openxmlformats.org/officeDocument/2006/relationships/hyperlink" Target="https://www.sfh-tr.nhs.uk/for-health-professionals/looking-after-your-wellbeing-during-covid-19/clinical-psychology-for-colleagues/" TargetMode="External"/><Relationship Id="rId10" Type="http://schemas.openxmlformats.org/officeDocument/2006/relationships/image" Target="../media/image9.png"/><Relationship Id="rId4" Type="http://schemas.openxmlformats.org/officeDocument/2006/relationships/hyperlink" Target="https://sfhnet.nnotts.nhs.uk/admin/webpages/default.aspx?RecID=209" TargetMode="External"/><Relationship Id="rId9" Type="http://schemas.openxmlformats.org/officeDocument/2006/relationships/hyperlink" Target="mailto:kerry.bosworth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85337" y="1647825"/>
            <a:ext cx="4990563" cy="820738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 marR="427990">
              <a:lnSpc>
                <a:spcPts val="2120"/>
              </a:lnSpc>
              <a:spcBef>
                <a:spcPts val="520"/>
              </a:spcBef>
            </a:pPr>
            <a:r>
              <a:rPr lang="en-GB" sz="4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Colleague Support</a:t>
            </a:r>
            <a:endParaRPr lang="en-GB" sz="4000" b="1" spc="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50000"/>
              </a:lnSpc>
              <a:spcBef>
                <a:spcPts val="15"/>
              </a:spcBef>
            </a:pPr>
            <a:r>
              <a:rPr lang="en-GB" sz="2100" spc="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guide for Employees</a:t>
            </a:r>
            <a:endParaRPr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8298" y="1647825"/>
            <a:ext cx="352582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1000" dirty="0"/>
              <a:t> </a:t>
            </a:r>
          </a:p>
        </p:txBody>
      </p:sp>
      <p:sp>
        <p:nvSpPr>
          <p:cNvPr id="6" name="object 6"/>
          <p:cNvSpPr/>
          <p:nvPr/>
        </p:nvSpPr>
        <p:spPr>
          <a:xfrm>
            <a:off x="381000" y="5385602"/>
            <a:ext cx="4593590" cy="619125"/>
          </a:xfrm>
          <a:custGeom>
            <a:avLst/>
            <a:gdLst/>
            <a:ahLst/>
            <a:cxnLst/>
            <a:rect l="l" t="t" r="r" b="b"/>
            <a:pathLst>
              <a:path w="4593590" h="619125">
                <a:moveTo>
                  <a:pt x="0" y="619125"/>
                </a:moveTo>
                <a:lnTo>
                  <a:pt x="4593526" y="619125"/>
                </a:lnTo>
                <a:lnTo>
                  <a:pt x="4593526" y="0"/>
                </a:lnTo>
                <a:lnTo>
                  <a:pt x="0" y="0"/>
                </a:lnTo>
                <a:lnTo>
                  <a:pt x="0" y="619125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81000" y="5488155"/>
            <a:ext cx="4593590" cy="414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3830">
              <a:lnSpc>
                <a:spcPts val="880"/>
              </a:lnSpc>
              <a:spcBef>
                <a:spcPts val="100"/>
              </a:spcBef>
            </a:pPr>
            <a:r>
              <a:rPr sz="800" spc="-10" dirty="0">
                <a:solidFill>
                  <a:srgbClr val="FFFFFF"/>
                </a:solidFill>
                <a:latin typeface="Frutiger LT Std 55 Roman"/>
                <a:cs typeface="Frutiger LT Std 55 Roman"/>
              </a:rPr>
              <a:t>King’s </a:t>
            </a:r>
            <a:r>
              <a:rPr sz="800" dirty="0">
                <a:solidFill>
                  <a:srgbClr val="FFFFFF"/>
                </a:solidFill>
                <a:latin typeface="Frutiger LT Std 55 Roman"/>
                <a:cs typeface="Frutiger LT Std 55 Roman"/>
              </a:rPr>
              <a:t>Mill Hospital, Mansfield</a:t>
            </a:r>
            <a:r>
              <a:rPr sz="800" spc="-75" dirty="0">
                <a:solidFill>
                  <a:srgbClr val="FFFFFF"/>
                </a:solidFill>
                <a:latin typeface="Frutiger LT Std 55 Roman"/>
                <a:cs typeface="Frutiger LT Std 55 Roman"/>
              </a:rPr>
              <a:t> </a:t>
            </a:r>
            <a:r>
              <a:rPr sz="800" dirty="0">
                <a:solidFill>
                  <a:srgbClr val="FFFFFF"/>
                </a:solidFill>
                <a:latin typeface="Frutiger LT Std 55 Roman"/>
                <a:cs typeface="Frutiger LT Std 55 Roman"/>
              </a:rPr>
              <a:t>Road,</a:t>
            </a:r>
            <a:endParaRPr sz="800">
              <a:latin typeface="Frutiger LT Std 55 Roman"/>
              <a:cs typeface="Frutiger LT Std 55 Roman"/>
            </a:endParaRPr>
          </a:p>
          <a:p>
            <a:pPr marL="163830">
              <a:lnSpc>
                <a:spcPts val="880"/>
              </a:lnSpc>
            </a:pPr>
            <a:r>
              <a:rPr sz="800" dirty="0">
                <a:solidFill>
                  <a:srgbClr val="FFFFFF"/>
                </a:solidFill>
                <a:latin typeface="Frutiger LT Std 55 Roman"/>
                <a:cs typeface="Frutiger LT Std 55 Roman"/>
              </a:rPr>
              <a:t>Sutton in Ashfield Nottinghamshire NG17</a:t>
            </a:r>
            <a:r>
              <a:rPr sz="800" spc="-100" dirty="0">
                <a:solidFill>
                  <a:srgbClr val="FFFFFF"/>
                </a:solidFill>
                <a:latin typeface="Frutiger LT Std 55 Roman"/>
                <a:cs typeface="Frutiger LT Std 55 Roman"/>
              </a:rPr>
              <a:t> </a:t>
            </a:r>
            <a:r>
              <a:rPr sz="800" dirty="0">
                <a:solidFill>
                  <a:srgbClr val="FFFFFF"/>
                </a:solidFill>
                <a:latin typeface="Frutiger LT Std 55 Roman"/>
                <a:cs typeface="Frutiger LT Std 55 Roman"/>
              </a:rPr>
              <a:t>4JL</a:t>
            </a:r>
            <a:endParaRPr sz="800">
              <a:latin typeface="Frutiger LT Std 55 Roman"/>
              <a:cs typeface="Frutiger LT Std 55 Roman"/>
            </a:endParaRPr>
          </a:p>
          <a:p>
            <a:pPr marL="163830">
              <a:lnSpc>
                <a:spcPct val="100000"/>
              </a:lnSpc>
              <a:spcBef>
                <a:spcPts val="340"/>
              </a:spcBef>
            </a:pPr>
            <a:r>
              <a:rPr sz="800" spc="-15" dirty="0">
                <a:solidFill>
                  <a:srgbClr val="FFFFFF"/>
                </a:solidFill>
                <a:latin typeface="Frutiger LT Std 55 Roman"/>
                <a:cs typeface="Frutiger LT Std 55 Roman"/>
              </a:rPr>
              <a:t>T</a:t>
            </a:r>
            <a:r>
              <a:rPr sz="800" spc="-15" dirty="0">
                <a:solidFill>
                  <a:srgbClr val="FFFFFF"/>
                </a:solidFill>
                <a:latin typeface="Frutiger LT Std 55 Roman"/>
                <a:cs typeface="Frutiger LT Std 55 Roman"/>
                <a:hlinkClick r:id="rId2"/>
              </a:rPr>
              <a:t>el: </a:t>
            </a:r>
            <a:r>
              <a:rPr sz="800" dirty="0">
                <a:solidFill>
                  <a:srgbClr val="FFFFFF"/>
                </a:solidFill>
                <a:latin typeface="Frutiger LT Std 55 Roman"/>
                <a:cs typeface="Frutiger LT Std 55 Roman"/>
                <a:hlinkClick r:id="rId2"/>
              </a:rPr>
              <a:t>01623 622515 Join today:</a:t>
            </a:r>
            <a:r>
              <a:rPr sz="800" spc="-35" dirty="0">
                <a:solidFill>
                  <a:srgbClr val="FFFFFF"/>
                </a:solidFill>
                <a:latin typeface="Frutiger LT Std 55 Roman"/>
                <a:cs typeface="Frutiger LT Std 55 Roman"/>
                <a:hlinkClick r:id="rId2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Frutiger LT Std 55 Roman"/>
                <a:cs typeface="Frutiger LT Std 55 Roman"/>
                <a:hlinkClick r:id="rId2"/>
              </a:rPr>
              <a:t>www.sfh-tr.nhs.uk</a:t>
            </a:r>
            <a:endParaRPr sz="800">
              <a:latin typeface="Frutiger LT Std 55 Roman"/>
              <a:cs typeface="Frutiger LT Std 55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384453" y="5553758"/>
            <a:ext cx="291465" cy="291465"/>
          </a:xfrm>
          <a:custGeom>
            <a:avLst/>
            <a:gdLst/>
            <a:ahLst/>
            <a:cxnLst/>
            <a:rect l="l" t="t" r="r" b="b"/>
            <a:pathLst>
              <a:path w="291464" h="291464">
                <a:moveTo>
                  <a:pt x="145643" y="0"/>
                </a:moveTo>
                <a:lnTo>
                  <a:pt x="99611" y="7425"/>
                </a:lnTo>
                <a:lnTo>
                  <a:pt x="59631" y="28102"/>
                </a:lnTo>
                <a:lnTo>
                  <a:pt x="28102" y="59631"/>
                </a:lnTo>
                <a:lnTo>
                  <a:pt x="7425" y="99611"/>
                </a:lnTo>
                <a:lnTo>
                  <a:pt x="0" y="145643"/>
                </a:lnTo>
                <a:lnTo>
                  <a:pt x="7425" y="191687"/>
                </a:lnTo>
                <a:lnTo>
                  <a:pt x="28102" y="231675"/>
                </a:lnTo>
                <a:lnTo>
                  <a:pt x="59631" y="263208"/>
                </a:lnTo>
                <a:lnTo>
                  <a:pt x="99611" y="283886"/>
                </a:lnTo>
                <a:lnTo>
                  <a:pt x="145643" y="291312"/>
                </a:lnTo>
                <a:lnTo>
                  <a:pt x="191675" y="283886"/>
                </a:lnTo>
                <a:lnTo>
                  <a:pt x="231655" y="263208"/>
                </a:lnTo>
                <a:lnTo>
                  <a:pt x="252075" y="242785"/>
                </a:lnTo>
                <a:lnTo>
                  <a:pt x="118922" y="242785"/>
                </a:lnTo>
                <a:lnTo>
                  <a:pt x="118922" y="142113"/>
                </a:lnTo>
                <a:lnTo>
                  <a:pt x="98907" y="142113"/>
                </a:lnTo>
                <a:lnTo>
                  <a:pt x="98907" y="113118"/>
                </a:lnTo>
                <a:lnTo>
                  <a:pt x="118922" y="113118"/>
                </a:lnTo>
                <a:lnTo>
                  <a:pt x="118922" y="93662"/>
                </a:lnTo>
                <a:lnTo>
                  <a:pt x="137588" y="53130"/>
                </a:lnTo>
                <a:lnTo>
                  <a:pt x="156464" y="49098"/>
                </a:lnTo>
                <a:lnTo>
                  <a:pt x="252650" y="49098"/>
                </a:lnTo>
                <a:lnTo>
                  <a:pt x="231655" y="28102"/>
                </a:lnTo>
                <a:lnTo>
                  <a:pt x="191675" y="7425"/>
                </a:lnTo>
                <a:lnTo>
                  <a:pt x="145643" y="0"/>
                </a:lnTo>
                <a:close/>
              </a:path>
              <a:path w="291464" h="291464">
                <a:moveTo>
                  <a:pt x="179044" y="79933"/>
                </a:moveTo>
                <a:lnTo>
                  <a:pt x="163449" y="79933"/>
                </a:lnTo>
                <a:lnTo>
                  <a:pt x="156464" y="82702"/>
                </a:lnTo>
                <a:lnTo>
                  <a:pt x="156464" y="113118"/>
                </a:lnTo>
                <a:lnTo>
                  <a:pt x="188391" y="113118"/>
                </a:lnTo>
                <a:lnTo>
                  <a:pt x="186194" y="142113"/>
                </a:lnTo>
                <a:lnTo>
                  <a:pt x="156464" y="142113"/>
                </a:lnTo>
                <a:lnTo>
                  <a:pt x="156464" y="242785"/>
                </a:lnTo>
                <a:lnTo>
                  <a:pt x="252075" y="242785"/>
                </a:lnTo>
                <a:lnTo>
                  <a:pt x="263184" y="231675"/>
                </a:lnTo>
                <a:lnTo>
                  <a:pt x="283861" y="191687"/>
                </a:lnTo>
                <a:lnTo>
                  <a:pt x="291287" y="145643"/>
                </a:lnTo>
                <a:lnTo>
                  <a:pt x="283861" y="99611"/>
                </a:lnTo>
                <a:lnTo>
                  <a:pt x="274938" y="82359"/>
                </a:lnTo>
                <a:lnTo>
                  <a:pt x="187401" y="82359"/>
                </a:lnTo>
                <a:lnTo>
                  <a:pt x="179044" y="79933"/>
                </a:lnTo>
                <a:close/>
              </a:path>
              <a:path w="291464" h="291464">
                <a:moveTo>
                  <a:pt x="252650" y="49098"/>
                </a:moveTo>
                <a:lnTo>
                  <a:pt x="156464" y="49098"/>
                </a:lnTo>
                <a:lnTo>
                  <a:pt x="172747" y="49657"/>
                </a:lnTo>
                <a:lnTo>
                  <a:pt x="183916" y="50888"/>
                </a:lnTo>
                <a:lnTo>
                  <a:pt x="190345" y="52120"/>
                </a:lnTo>
                <a:lnTo>
                  <a:pt x="192405" y="52679"/>
                </a:lnTo>
                <a:lnTo>
                  <a:pt x="187401" y="82359"/>
                </a:lnTo>
                <a:lnTo>
                  <a:pt x="274938" y="82359"/>
                </a:lnTo>
                <a:lnTo>
                  <a:pt x="263184" y="59631"/>
                </a:lnTo>
                <a:lnTo>
                  <a:pt x="252650" y="490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748393" y="5553754"/>
            <a:ext cx="291465" cy="291465"/>
          </a:xfrm>
          <a:custGeom>
            <a:avLst/>
            <a:gdLst/>
            <a:ahLst/>
            <a:cxnLst/>
            <a:rect l="l" t="t" r="r" b="b"/>
            <a:pathLst>
              <a:path w="291464" h="291464">
                <a:moveTo>
                  <a:pt x="145618" y="0"/>
                </a:moveTo>
                <a:lnTo>
                  <a:pt x="99589" y="7425"/>
                </a:lnTo>
                <a:lnTo>
                  <a:pt x="59615" y="28102"/>
                </a:lnTo>
                <a:lnTo>
                  <a:pt x="28094" y="59631"/>
                </a:lnTo>
                <a:lnTo>
                  <a:pt x="7423" y="99611"/>
                </a:lnTo>
                <a:lnTo>
                  <a:pt x="0" y="145643"/>
                </a:lnTo>
                <a:lnTo>
                  <a:pt x="7423" y="191689"/>
                </a:lnTo>
                <a:lnTo>
                  <a:pt x="28094" y="231679"/>
                </a:lnTo>
                <a:lnTo>
                  <a:pt x="59615" y="263216"/>
                </a:lnTo>
                <a:lnTo>
                  <a:pt x="99589" y="283898"/>
                </a:lnTo>
                <a:lnTo>
                  <a:pt x="145618" y="291325"/>
                </a:lnTo>
                <a:lnTo>
                  <a:pt x="191659" y="283898"/>
                </a:lnTo>
                <a:lnTo>
                  <a:pt x="231641" y="263216"/>
                </a:lnTo>
                <a:lnTo>
                  <a:pt x="263166" y="231679"/>
                </a:lnTo>
                <a:lnTo>
                  <a:pt x="274087" y="210553"/>
                </a:lnTo>
                <a:lnTo>
                  <a:pt x="116255" y="210553"/>
                </a:lnTo>
                <a:lnTo>
                  <a:pt x="102763" y="209568"/>
                </a:lnTo>
                <a:lnTo>
                  <a:pt x="89882" y="206711"/>
                </a:lnTo>
                <a:lnTo>
                  <a:pt x="77742" y="202130"/>
                </a:lnTo>
                <a:lnTo>
                  <a:pt x="66471" y="195973"/>
                </a:lnTo>
                <a:lnTo>
                  <a:pt x="79165" y="195973"/>
                </a:lnTo>
                <a:lnTo>
                  <a:pt x="85377" y="195447"/>
                </a:lnTo>
                <a:lnTo>
                  <a:pt x="95927" y="192716"/>
                </a:lnTo>
                <a:lnTo>
                  <a:pt x="105713" y="188356"/>
                </a:lnTo>
                <a:lnTo>
                  <a:pt x="114579" y="182524"/>
                </a:lnTo>
                <a:lnTo>
                  <a:pt x="104403" y="180692"/>
                </a:lnTo>
                <a:lnTo>
                  <a:pt x="95600" y="175968"/>
                </a:lnTo>
                <a:lnTo>
                  <a:pt x="88695" y="168876"/>
                </a:lnTo>
                <a:lnTo>
                  <a:pt x="84213" y="159943"/>
                </a:lnTo>
                <a:lnTo>
                  <a:pt x="96783" y="159943"/>
                </a:lnTo>
                <a:lnTo>
                  <a:pt x="98882" y="159372"/>
                </a:lnTo>
                <a:lnTo>
                  <a:pt x="88556" y="155349"/>
                </a:lnTo>
                <a:lnTo>
                  <a:pt x="80302" y="148229"/>
                </a:lnTo>
                <a:lnTo>
                  <a:pt x="74829" y="138721"/>
                </a:lnTo>
                <a:lnTo>
                  <a:pt x="72847" y="127533"/>
                </a:lnTo>
                <a:lnTo>
                  <a:pt x="72847" y="127139"/>
                </a:lnTo>
                <a:lnTo>
                  <a:pt x="82836" y="127139"/>
                </a:lnTo>
                <a:lnTo>
                  <a:pt x="81598" y="126076"/>
                </a:lnTo>
                <a:lnTo>
                  <a:pt x="77044" y="119703"/>
                </a:lnTo>
                <a:lnTo>
                  <a:pt x="74128" y="112311"/>
                </a:lnTo>
                <a:lnTo>
                  <a:pt x="73101" y="104152"/>
                </a:lnTo>
                <a:lnTo>
                  <a:pt x="73101" y="98196"/>
                </a:lnTo>
                <a:lnTo>
                  <a:pt x="74701" y="92646"/>
                </a:lnTo>
                <a:lnTo>
                  <a:pt x="77495" y="87833"/>
                </a:lnTo>
                <a:lnTo>
                  <a:pt x="158401" y="87833"/>
                </a:lnTo>
                <a:lnTo>
                  <a:pt x="163449" y="84430"/>
                </a:lnTo>
                <a:lnTo>
                  <a:pt x="176098" y="81876"/>
                </a:lnTo>
                <a:lnTo>
                  <a:pt x="274668" y="81876"/>
                </a:lnTo>
                <a:lnTo>
                  <a:pt x="263166" y="59631"/>
                </a:lnTo>
                <a:lnTo>
                  <a:pt x="231641" y="28102"/>
                </a:lnTo>
                <a:lnTo>
                  <a:pt x="191659" y="7425"/>
                </a:lnTo>
                <a:lnTo>
                  <a:pt x="145618" y="0"/>
                </a:lnTo>
                <a:close/>
              </a:path>
              <a:path w="291464" h="291464">
                <a:moveTo>
                  <a:pt x="282548" y="97116"/>
                </a:moveTo>
                <a:lnTo>
                  <a:pt x="224790" y="97116"/>
                </a:lnTo>
                <a:lnTo>
                  <a:pt x="220433" y="103644"/>
                </a:lnTo>
                <a:lnTo>
                  <a:pt x="214909" y="109334"/>
                </a:lnTo>
                <a:lnTo>
                  <a:pt x="208559" y="113918"/>
                </a:lnTo>
                <a:lnTo>
                  <a:pt x="208578" y="118649"/>
                </a:lnTo>
                <a:lnTo>
                  <a:pt x="202636" y="150679"/>
                </a:lnTo>
                <a:lnTo>
                  <a:pt x="184872" y="180436"/>
                </a:lnTo>
                <a:lnTo>
                  <a:pt x="155904" y="202147"/>
                </a:lnTo>
                <a:lnTo>
                  <a:pt x="116255" y="210553"/>
                </a:lnTo>
                <a:lnTo>
                  <a:pt x="274087" y="210553"/>
                </a:lnTo>
                <a:lnTo>
                  <a:pt x="283838" y="191689"/>
                </a:lnTo>
                <a:lnTo>
                  <a:pt x="291261" y="145643"/>
                </a:lnTo>
                <a:lnTo>
                  <a:pt x="283838" y="99611"/>
                </a:lnTo>
                <a:lnTo>
                  <a:pt x="282548" y="97116"/>
                </a:lnTo>
                <a:close/>
              </a:path>
              <a:path w="291464" h="291464">
                <a:moveTo>
                  <a:pt x="79165" y="195973"/>
                </a:moveTo>
                <a:lnTo>
                  <a:pt x="66471" y="195973"/>
                </a:lnTo>
                <a:lnTo>
                  <a:pt x="69011" y="196253"/>
                </a:lnTo>
                <a:lnTo>
                  <a:pt x="71628" y="196392"/>
                </a:lnTo>
                <a:lnTo>
                  <a:pt x="74218" y="196392"/>
                </a:lnTo>
                <a:lnTo>
                  <a:pt x="79165" y="195973"/>
                </a:lnTo>
                <a:close/>
              </a:path>
              <a:path w="291464" h="291464">
                <a:moveTo>
                  <a:pt x="96783" y="159943"/>
                </a:moveTo>
                <a:lnTo>
                  <a:pt x="84213" y="159943"/>
                </a:lnTo>
                <a:lnTo>
                  <a:pt x="86207" y="160312"/>
                </a:lnTo>
                <a:lnTo>
                  <a:pt x="88226" y="160515"/>
                </a:lnTo>
                <a:lnTo>
                  <a:pt x="93268" y="160515"/>
                </a:lnTo>
                <a:lnTo>
                  <a:pt x="96177" y="160108"/>
                </a:lnTo>
                <a:lnTo>
                  <a:pt x="96783" y="159943"/>
                </a:lnTo>
                <a:close/>
              </a:path>
              <a:path w="291464" h="291464">
                <a:moveTo>
                  <a:pt x="82836" y="127139"/>
                </a:moveTo>
                <a:lnTo>
                  <a:pt x="72847" y="127139"/>
                </a:lnTo>
                <a:lnTo>
                  <a:pt x="77216" y="129552"/>
                </a:lnTo>
                <a:lnTo>
                  <a:pt x="82219" y="131013"/>
                </a:lnTo>
                <a:lnTo>
                  <a:pt x="87541" y="131178"/>
                </a:lnTo>
                <a:lnTo>
                  <a:pt x="82836" y="127139"/>
                </a:lnTo>
                <a:close/>
              </a:path>
              <a:path w="291464" h="291464">
                <a:moveTo>
                  <a:pt x="158401" y="87833"/>
                </a:moveTo>
                <a:lnTo>
                  <a:pt x="77495" y="87833"/>
                </a:lnTo>
                <a:lnTo>
                  <a:pt x="90921" y="101229"/>
                </a:lnTo>
                <a:lnTo>
                  <a:pt x="106854" y="111650"/>
                </a:lnTo>
                <a:lnTo>
                  <a:pt x="124840" y="118649"/>
                </a:lnTo>
                <a:lnTo>
                  <a:pt x="144424" y="121780"/>
                </a:lnTo>
                <a:lnTo>
                  <a:pt x="143878" y="119392"/>
                </a:lnTo>
                <a:lnTo>
                  <a:pt x="143598" y="116916"/>
                </a:lnTo>
                <a:lnTo>
                  <a:pt x="143686" y="113918"/>
                </a:lnTo>
                <a:lnTo>
                  <a:pt x="146153" y="101716"/>
                </a:lnTo>
                <a:lnTo>
                  <a:pt x="153119" y="91393"/>
                </a:lnTo>
                <a:lnTo>
                  <a:pt x="158401" y="87833"/>
                </a:lnTo>
                <a:close/>
              </a:path>
              <a:path w="291464" h="291464">
                <a:moveTo>
                  <a:pt x="275909" y="84277"/>
                </a:moveTo>
                <a:lnTo>
                  <a:pt x="220408" y="84277"/>
                </a:lnTo>
                <a:lnTo>
                  <a:pt x="217982" y="91846"/>
                </a:lnTo>
                <a:lnTo>
                  <a:pt x="212826" y="98196"/>
                </a:lnTo>
                <a:lnTo>
                  <a:pt x="206133" y="102209"/>
                </a:lnTo>
                <a:lnTo>
                  <a:pt x="212712" y="101447"/>
                </a:lnTo>
                <a:lnTo>
                  <a:pt x="218948" y="99682"/>
                </a:lnTo>
                <a:lnTo>
                  <a:pt x="224790" y="97116"/>
                </a:lnTo>
                <a:lnTo>
                  <a:pt x="282548" y="97116"/>
                </a:lnTo>
                <a:lnTo>
                  <a:pt x="275909" y="84277"/>
                </a:lnTo>
                <a:close/>
              </a:path>
              <a:path w="291464" h="291464">
                <a:moveTo>
                  <a:pt x="274668" y="81876"/>
                </a:moveTo>
                <a:lnTo>
                  <a:pt x="176098" y="81876"/>
                </a:lnTo>
                <a:lnTo>
                  <a:pt x="182894" y="82594"/>
                </a:lnTo>
                <a:lnTo>
                  <a:pt x="189212" y="84645"/>
                </a:lnTo>
                <a:lnTo>
                  <a:pt x="194895" y="87877"/>
                </a:lnTo>
                <a:lnTo>
                  <a:pt x="199783" y="92138"/>
                </a:lnTo>
                <a:lnTo>
                  <a:pt x="207187" y="90677"/>
                </a:lnTo>
                <a:lnTo>
                  <a:pt x="214147" y="87972"/>
                </a:lnTo>
                <a:lnTo>
                  <a:pt x="220408" y="84277"/>
                </a:lnTo>
                <a:lnTo>
                  <a:pt x="275909" y="84277"/>
                </a:lnTo>
                <a:lnTo>
                  <a:pt x="274668" y="818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116514" y="5553755"/>
            <a:ext cx="293370" cy="293370"/>
          </a:xfrm>
          <a:custGeom>
            <a:avLst/>
            <a:gdLst/>
            <a:ahLst/>
            <a:cxnLst/>
            <a:rect l="l" t="t" r="r" b="b"/>
            <a:pathLst>
              <a:path w="293370" h="293370">
                <a:moveTo>
                  <a:pt x="146519" y="0"/>
                </a:moveTo>
                <a:lnTo>
                  <a:pt x="100211" y="7470"/>
                </a:lnTo>
                <a:lnTo>
                  <a:pt x="59991" y="28272"/>
                </a:lnTo>
                <a:lnTo>
                  <a:pt x="28272" y="59991"/>
                </a:lnTo>
                <a:lnTo>
                  <a:pt x="7470" y="100211"/>
                </a:lnTo>
                <a:lnTo>
                  <a:pt x="0" y="146519"/>
                </a:lnTo>
                <a:lnTo>
                  <a:pt x="7470" y="192840"/>
                </a:lnTo>
                <a:lnTo>
                  <a:pt x="28272" y="233068"/>
                </a:lnTo>
                <a:lnTo>
                  <a:pt x="59991" y="264791"/>
                </a:lnTo>
                <a:lnTo>
                  <a:pt x="100211" y="285594"/>
                </a:lnTo>
                <a:lnTo>
                  <a:pt x="146519" y="293065"/>
                </a:lnTo>
                <a:lnTo>
                  <a:pt x="192828" y="285594"/>
                </a:lnTo>
                <a:lnTo>
                  <a:pt x="233048" y="264791"/>
                </a:lnTo>
                <a:lnTo>
                  <a:pt x="264767" y="233068"/>
                </a:lnTo>
                <a:lnTo>
                  <a:pt x="280586" y="202476"/>
                </a:lnTo>
                <a:lnTo>
                  <a:pt x="98399" y="202476"/>
                </a:lnTo>
                <a:lnTo>
                  <a:pt x="82217" y="198102"/>
                </a:lnTo>
                <a:lnTo>
                  <a:pt x="73907" y="188480"/>
                </a:lnTo>
                <a:lnTo>
                  <a:pt x="70846" y="178858"/>
                </a:lnTo>
                <a:lnTo>
                  <a:pt x="70505" y="175450"/>
                </a:lnTo>
                <a:lnTo>
                  <a:pt x="70408" y="124307"/>
                </a:lnTo>
                <a:lnTo>
                  <a:pt x="74782" y="108125"/>
                </a:lnTo>
                <a:lnTo>
                  <a:pt x="84404" y="99815"/>
                </a:lnTo>
                <a:lnTo>
                  <a:pt x="94026" y="96754"/>
                </a:lnTo>
                <a:lnTo>
                  <a:pt x="98399" y="96316"/>
                </a:lnTo>
                <a:lnTo>
                  <a:pt x="283554" y="96316"/>
                </a:lnTo>
                <a:lnTo>
                  <a:pt x="264767" y="59991"/>
                </a:lnTo>
                <a:lnTo>
                  <a:pt x="233048" y="28272"/>
                </a:lnTo>
                <a:lnTo>
                  <a:pt x="192828" y="7470"/>
                </a:lnTo>
                <a:lnTo>
                  <a:pt x="146519" y="0"/>
                </a:lnTo>
                <a:close/>
              </a:path>
              <a:path w="293370" h="293370">
                <a:moveTo>
                  <a:pt x="283554" y="96316"/>
                </a:moveTo>
                <a:lnTo>
                  <a:pt x="194640" y="96316"/>
                </a:lnTo>
                <a:lnTo>
                  <a:pt x="210822" y="100690"/>
                </a:lnTo>
                <a:lnTo>
                  <a:pt x="219132" y="110312"/>
                </a:lnTo>
                <a:lnTo>
                  <a:pt x="222193" y="119934"/>
                </a:lnTo>
                <a:lnTo>
                  <a:pt x="222631" y="124307"/>
                </a:lnTo>
                <a:lnTo>
                  <a:pt x="222631" y="174485"/>
                </a:lnTo>
                <a:lnTo>
                  <a:pt x="218257" y="190667"/>
                </a:lnTo>
                <a:lnTo>
                  <a:pt x="208635" y="198977"/>
                </a:lnTo>
                <a:lnTo>
                  <a:pt x="199013" y="202038"/>
                </a:lnTo>
                <a:lnTo>
                  <a:pt x="194640" y="202476"/>
                </a:lnTo>
                <a:lnTo>
                  <a:pt x="280586" y="202476"/>
                </a:lnTo>
                <a:lnTo>
                  <a:pt x="285569" y="192840"/>
                </a:lnTo>
                <a:lnTo>
                  <a:pt x="293039" y="146519"/>
                </a:lnTo>
                <a:lnTo>
                  <a:pt x="285569" y="100211"/>
                </a:lnTo>
                <a:lnTo>
                  <a:pt x="283554" y="96316"/>
                </a:lnTo>
                <a:close/>
              </a:path>
              <a:path w="293370" h="293370">
                <a:moveTo>
                  <a:pt x="127749" y="120662"/>
                </a:moveTo>
                <a:lnTo>
                  <a:pt x="126238" y="175450"/>
                </a:lnTo>
                <a:lnTo>
                  <a:pt x="172262" y="149390"/>
                </a:lnTo>
                <a:lnTo>
                  <a:pt x="127749" y="1206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486411" y="5553755"/>
            <a:ext cx="293370" cy="293370"/>
          </a:xfrm>
          <a:custGeom>
            <a:avLst/>
            <a:gdLst/>
            <a:ahLst/>
            <a:cxnLst/>
            <a:rect l="l" t="t" r="r" b="b"/>
            <a:pathLst>
              <a:path w="293370" h="293370">
                <a:moveTo>
                  <a:pt x="146519" y="0"/>
                </a:moveTo>
                <a:lnTo>
                  <a:pt x="100211" y="7470"/>
                </a:lnTo>
                <a:lnTo>
                  <a:pt x="59991" y="28272"/>
                </a:lnTo>
                <a:lnTo>
                  <a:pt x="28272" y="59991"/>
                </a:lnTo>
                <a:lnTo>
                  <a:pt x="7470" y="100211"/>
                </a:lnTo>
                <a:lnTo>
                  <a:pt x="0" y="146519"/>
                </a:lnTo>
                <a:lnTo>
                  <a:pt x="7470" y="192840"/>
                </a:lnTo>
                <a:lnTo>
                  <a:pt x="28272" y="233068"/>
                </a:lnTo>
                <a:lnTo>
                  <a:pt x="59991" y="264791"/>
                </a:lnTo>
                <a:lnTo>
                  <a:pt x="100211" y="285594"/>
                </a:lnTo>
                <a:lnTo>
                  <a:pt x="146519" y="293065"/>
                </a:lnTo>
                <a:lnTo>
                  <a:pt x="192828" y="285594"/>
                </a:lnTo>
                <a:lnTo>
                  <a:pt x="233048" y="264791"/>
                </a:lnTo>
                <a:lnTo>
                  <a:pt x="264767" y="233068"/>
                </a:lnTo>
                <a:lnTo>
                  <a:pt x="266355" y="229997"/>
                </a:lnTo>
                <a:lnTo>
                  <a:pt x="128689" y="229997"/>
                </a:lnTo>
                <a:lnTo>
                  <a:pt x="128689" y="229692"/>
                </a:lnTo>
                <a:lnTo>
                  <a:pt x="69049" y="229692"/>
                </a:lnTo>
                <a:lnTo>
                  <a:pt x="69049" y="111899"/>
                </a:lnTo>
                <a:lnTo>
                  <a:pt x="176686" y="111899"/>
                </a:lnTo>
                <a:lnTo>
                  <a:pt x="178039" y="110604"/>
                </a:lnTo>
                <a:lnTo>
                  <a:pt x="187164" y="108747"/>
                </a:lnTo>
                <a:lnTo>
                  <a:pt x="286946" y="108747"/>
                </a:lnTo>
                <a:lnTo>
                  <a:pt x="285569" y="100211"/>
                </a:lnTo>
                <a:lnTo>
                  <a:pt x="283896" y="96977"/>
                </a:lnTo>
                <a:lnTo>
                  <a:pt x="87261" y="96977"/>
                </a:lnTo>
                <a:lnTo>
                  <a:pt x="78829" y="95274"/>
                </a:lnTo>
                <a:lnTo>
                  <a:pt x="71942" y="90628"/>
                </a:lnTo>
                <a:lnTo>
                  <a:pt x="67298" y="83738"/>
                </a:lnTo>
                <a:lnTo>
                  <a:pt x="65595" y="75298"/>
                </a:lnTo>
                <a:lnTo>
                  <a:pt x="67298" y="66865"/>
                </a:lnTo>
                <a:lnTo>
                  <a:pt x="71942" y="59978"/>
                </a:lnTo>
                <a:lnTo>
                  <a:pt x="78829" y="55335"/>
                </a:lnTo>
                <a:lnTo>
                  <a:pt x="87261" y="53632"/>
                </a:lnTo>
                <a:lnTo>
                  <a:pt x="258408" y="53632"/>
                </a:lnTo>
                <a:lnTo>
                  <a:pt x="233048" y="28272"/>
                </a:lnTo>
                <a:lnTo>
                  <a:pt x="192828" y="7470"/>
                </a:lnTo>
                <a:lnTo>
                  <a:pt x="146519" y="0"/>
                </a:lnTo>
                <a:close/>
              </a:path>
              <a:path w="293370" h="293370">
                <a:moveTo>
                  <a:pt x="188404" y="141109"/>
                </a:moveTo>
                <a:lnTo>
                  <a:pt x="176161" y="144291"/>
                </a:lnTo>
                <a:lnTo>
                  <a:pt x="169583" y="150968"/>
                </a:lnTo>
                <a:lnTo>
                  <a:pt x="166919" y="157583"/>
                </a:lnTo>
                <a:lnTo>
                  <a:pt x="166420" y="160578"/>
                </a:lnTo>
                <a:lnTo>
                  <a:pt x="166420" y="229997"/>
                </a:lnTo>
                <a:lnTo>
                  <a:pt x="266355" y="229997"/>
                </a:lnTo>
                <a:lnTo>
                  <a:pt x="266513" y="229692"/>
                </a:lnTo>
                <a:lnTo>
                  <a:pt x="206946" y="229692"/>
                </a:lnTo>
                <a:lnTo>
                  <a:pt x="207037" y="157583"/>
                </a:lnTo>
                <a:lnTo>
                  <a:pt x="207185" y="149873"/>
                </a:lnTo>
                <a:lnTo>
                  <a:pt x="205333" y="143521"/>
                </a:lnTo>
                <a:lnTo>
                  <a:pt x="199652" y="141262"/>
                </a:lnTo>
                <a:lnTo>
                  <a:pt x="188404" y="141109"/>
                </a:lnTo>
                <a:close/>
              </a:path>
              <a:path w="293370" h="293370">
                <a:moveTo>
                  <a:pt x="176686" y="111899"/>
                </a:moveTo>
                <a:lnTo>
                  <a:pt x="106121" y="111899"/>
                </a:lnTo>
                <a:lnTo>
                  <a:pt x="106121" y="229692"/>
                </a:lnTo>
                <a:lnTo>
                  <a:pt x="128689" y="229692"/>
                </a:lnTo>
                <a:lnTo>
                  <a:pt x="128727" y="112204"/>
                </a:lnTo>
                <a:lnTo>
                  <a:pt x="176367" y="112204"/>
                </a:lnTo>
                <a:lnTo>
                  <a:pt x="176686" y="111899"/>
                </a:lnTo>
                <a:close/>
              </a:path>
              <a:path w="293370" h="293370">
                <a:moveTo>
                  <a:pt x="286946" y="108747"/>
                </a:moveTo>
                <a:lnTo>
                  <a:pt x="187164" y="108747"/>
                </a:lnTo>
                <a:lnTo>
                  <a:pt x="202857" y="109067"/>
                </a:lnTo>
                <a:lnTo>
                  <a:pt x="214384" y="110556"/>
                </a:lnTo>
                <a:lnTo>
                  <a:pt x="241670" y="138913"/>
                </a:lnTo>
                <a:lnTo>
                  <a:pt x="244322" y="229692"/>
                </a:lnTo>
                <a:lnTo>
                  <a:pt x="266513" y="229692"/>
                </a:lnTo>
                <a:lnTo>
                  <a:pt x="285569" y="192840"/>
                </a:lnTo>
                <a:lnTo>
                  <a:pt x="293039" y="146519"/>
                </a:lnTo>
                <a:lnTo>
                  <a:pt x="286946" y="108747"/>
                </a:lnTo>
                <a:close/>
              </a:path>
              <a:path w="293370" h="293370">
                <a:moveTo>
                  <a:pt x="176367" y="112204"/>
                </a:moveTo>
                <a:lnTo>
                  <a:pt x="165481" y="112204"/>
                </a:lnTo>
                <a:lnTo>
                  <a:pt x="165481" y="127914"/>
                </a:lnTo>
                <a:lnTo>
                  <a:pt x="171980" y="116404"/>
                </a:lnTo>
                <a:lnTo>
                  <a:pt x="176367" y="112204"/>
                </a:lnTo>
                <a:close/>
              </a:path>
              <a:path w="293370" h="293370">
                <a:moveTo>
                  <a:pt x="258408" y="53632"/>
                </a:moveTo>
                <a:lnTo>
                  <a:pt x="87261" y="53632"/>
                </a:lnTo>
                <a:lnTo>
                  <a:pt x="95701" y="55335"/>
                </a:lnTo>
                <a:lnTo>
                  <a:pt x="102600" y="59991"/>
                </a:lnTo>
                <a:lnTo>
                  <a:pt x="107237" y="66865"/>
                </a:lnTo>
                <a:lnTo>
                  <a:pt x="108940" y="75298"/>
                </a:lnTo>
                <a:lnTo>
                  <a:pt x="107237" y="83738"/>
                </a:lnTo>
                <a:lnTo>
                  <a:pt x="102592" y="90628"/>
                </a:lnTo>
                <a:lnTo>
                  <a:pt x="95701" y="95274"/>
                </a:lnTo>
                <a:lnTo>
                  <a:pt x="87261" y="96977"/>
                </a:lnTo>
                <a:lnTo>
                  <a:pt x="283896" y="96977"/>
                </a:lnTo>
                <a:lnTo>
                  <a:pt x="264755" y="59978"/>
                </a:lnTo>
                <a:lnTo>
                  <a:pt x="258408" y="536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900" y="6829425"/>
            <a:ext cx="2438400" cy="395181"/>
          </a:xfrm>
          <a:prstGeom prst="rect">
            <a:avLst/>
          </a:prstGeom>
        </p:spPr>
      </p:pic>
      <p:pic>
        <p:nvPicPr>
          <p:cNvPr id="17" name="Picture 16" descr="https://www.tuc.org.uk/sites/default/files/Dying%20to%20work%20logo%20snipped_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437731"/>
            <a:ext cx="1521254" cy="600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https://www.touchstonesupport.org.uk/wp-content/uploads/2012/05/Mindful-Employer-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7031" y="437731"/>
            <a:ext cx="1272750" cy="520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 descr="image00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6565950"/>
            <a:ext cx="851150" cy="857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 descr="NHS Rainbow Badges | Evelina London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366" y="6802274"/>
            <a:ext cx="1454190" cy="669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3753" y="123825"/>
            <a:ext cx="4978400" cy="701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4365">
              <a:lnSpc>
                <a:spcPct val="100000"/>
              </a:lnSpc>
              <a:spcBef>
                <a:spcPts val="100"/>
              </a:spcBef>
            </a:pPr>
            <a:endParaRPr lang="en-GB" sz="1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VIVUP Employee Assistance Programme (EAP)</a:t>
            </a:r>
          </a:p>
          <a:p>
            <a:pPr>
              <a:spcAft>
                <a:spcPts val="6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 24/7, 365 days a year confidential helpline offering support on a number of problems including home, work, financial and health.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Contact 0330 380 0658 or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VIVUP.co.uk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Occupational Health</a:t>
            </a:r>
          </a:p>
          <a:p>
            <a:pPr>
              <a:spcAft>
                <a:spcPts val="6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Occupational Health can provide advice on physical and mental health that may be affecting you at work. Further advice can be obtained by calling the department on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01623 622515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GB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ext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 3780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Occupational Health Service (nnotts.nhs.uk)</a:t>
            </a:r>
            <a:endParaRPr lang="en-GB" sz="10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105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Psychology Wellbeing Service</a:t>
            </a:r>
          </a:p>
          <a:p>
            <a:pPr>
              <a:spcAft>
                <a:spcPts val="6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Available to colleagues on a 1:1 or staff group basis. To address psychological distress or mental health difficulties related to their work,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anxiety, depression or traumatic experiences due to events that have happened at work. For referral please discuss with your line manager. </a:t>
            </a:r>
            <a:r>
              <a:rPr lang="en-GB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Clinical Psychology</a:t>
            </a:r>
            <a:endParaRPr lang="en-GB" sz="10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634365">
              <a:lnSpc>
                <a:spcPct val="100000"/>
              </a:lnSpc>
              <a:spcBef>
                <a:spcPts val="100"/>
              </a:spcBef>
            </a:pPr>
            <a:r>
              <a:rPr lang="en-GB" sz="105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Wellbeing Champions</a:t>
            </a:r>
          </a:p>
          <a:p>
            <a:pPr>
              <a:spcAft>
                <a:spcPts val="6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Wellbeing Champions can signpost you to an array of resources available to colleagues. For support please email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sfh-tr.wellbeing@nhs.net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 visit </a:t>
            </a:r>
            <a:r>
              <a:rPr lang="en-GB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tps://bit.ly/2Gq8jVi</a:t>
            </a:r>
          </a:p>
          <a:p>
            <a:r>
              <a:rPr lang="en-GB" sz="105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Chaplaincy</a:t>
            </a:r>
          </a:p>
          <a:p>
            <a:pPr>
              <a:spcAft>
                <a:spcPts val="6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Offering a 24/7 confidential, sympathetic non-judgemental listening ear for those of any faith and those who do not have any religious belief. The Chaplaincy also has multi-faith spaces for people to attend.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Call 01623 622515 </a:t>
            </a:r>
            <a:r>
              <a:rPr lang="en-GB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ext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 2754 / 3047.</a:t>
            </a:r>
          </a:p>
          <a:p>
            <a:r>
              <a:rPr lang="en-GB" sz="105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SFH Staff Networks</a:t>
            </a:r>
          </a:p>
          <a:p>
            <a:pPr rtl="0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We are proud to host 5 staff networks including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Ethnic Minority, LGBT+, WAND (Disability), Carers and Women in Sherwood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more information on staff networks, please contact Ali Pearson – Equality, Diversity and Inclusion Lead </a:t>
            </a:r>
            <a:r>
              <a:rPr lang="en-GB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alison.pearson6@nhs.net</a:t>
            </a:r>
            <a:endParaRPr lang="en-GB" sz="10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endParaRPr lang="en-GB" sz="1050" b="1" dirty="0">
              <a:solidFill>
                <a:srgbClr val="007AC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Organisational Development Team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The OD and Engagement Team supports colleagues to embed a culture of civility, respect, compassion and inclusion. The team can help with Team dynamics, group coaching and meditation when all other avenues have been exhausted.  </a:t>
            </a:r>
            <a:r>
              <a:rPr lang="en-GB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sfh-tr.odenquiries@nhs.net</a:t>
            </a:r>
            <a:endParaRPr lang="en-GB" sz="10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b="1" dirty="0">
              <a:solidFill>
                <a:srgbClr val="007AC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Improvement Faculty Team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Put your  bight spark ideas into action with the guidance of the SFH Improvement Team.</a:t>
            </a:r>
          </a:p>
          <a:p>
            <a:r>
              <a:rPr lang="en-GB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sfh-tr.sfhimprovementfaculty@nhs.net</a:t>
            </a:r>
            <a:endParaRPr lang="en-GB" sz="10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Freedom to Speak Up Guardian / Champions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Speak up and raise concerns about practice at work, including patient safety, health and safety and fraud.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Kerry,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Freedom to Speak Up Guardian can be contacted by telephone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 01623 622515 ext. 4559, on email </a:t>
            </a:r>
            <a:r>
              <a:rPr lang="en-GB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kerry.bosworth@nhs.net</a:t>
            </a:r>
            <a:r>
              <a:rPr lang="en-GB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or 07788 224490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There are also a number of peer champions who support Kerry, based at all sites.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79774" y="0"/>
            <a:ext cx="5148526" cy="74456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endParaRPr lang="en-GB" sz="1000" b="1" dirty="0">
              <a:solidFill>
                <a:srgbClr val="007AC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Citizen’s Advice </a:t>
            </a:r>
          </a:p>
          <a:p>
            <a:pPr>
              <a:spcAft>
                <a:spcPts val="6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Provide free confidential advice on work, money, legal, housing, family, consumer and other issues. The national number is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0800 144 8848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or at </a:t>
            </a:r>
            <a:r>
              <a:rPr lang="en-GB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https://www.citizensadvice.org.uk</a:t>
            </a:r>
            <a:endParaRPr lang="en-GB" sz="1000" b="1" dirty="0">
              <a:solidFill>
                <a:srgbClr val="007AC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Money Helper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NHS people can call this support line, provided by the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MoneyHelper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Service, for free and impartial money guidance.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0800 448 0826 or add</a:t>
            </a:r>
            <a:r>
              <a:rPr lang="en-GB" sz="1000" b="0" i="0" dirty="0">
                <a:solidFill>
                  <a:srgbClr val="202A3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sz="1000" b="1" i="0" dirty="0">
                <a:solidFill>
                  <a:srgbClr val="202A3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+44 7701 342 744 </a:t>
            </a:r>
            <a:r>
              <a:rPr lang="en-GB" sz="1000" b="0" i="0" dirty="0">
                <a:solidFill>
                  <a:srgbClr val="202A3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your WhatsApp</a:t>
            </a:r>
          </a:p>
          <a:p>
            <a:r>
              <a:rPr lang="en-GB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https://www.moneyhelper.org.uk/en</a:t>
            </a:r>
          </a:p>
          <a:p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105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Samaritans</a:t>
            </a:r>
            <a:br>
              <a:rPr lang="en-GB" sz="1100" b="1" dirty="0"/>
            </a:b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Whatever you may be going through, Samaritans provide a listening ear 24/7, 365 days a year. Call </a:t>
            </a:r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116 123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 for free or email </a:t>
            </a:r>
            <a:r>
              <a:rPr lang="en-GB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jo@samaritans.org</a:t>
            </a:r>
          </a:p>
          <a:p>
            <a:r>
              <a:rPr lang="en-GB" sz="105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Domestic Abuse Helpline / Respect Helpline</a:t>
            </a:r>
          </a:p>
          <a:p>
            <a:pPr>
              <a:spcAft>
                <a:spcPts val="6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24/7, 365 days a year.  Non-judgemental support for survivors of domestic abuse, in order to increase your safety and empower you to understand your options.</a:t>
            </a:r>
          </a:p>
          <a:p>
            <a:pPr>
              <a:spcAft>
                <a:spcPts val="6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For female survivors of domestic abuse contact the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National Domestic Abuse Helpline on 0808 2000 237 or chat live via their website.</a:t>
            </a:r>
          </a:p>
          <a:p>
            <a:pPr>
              <a:spcAft>
                <a:spcPts val="6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For male survivors of domestic abuse contact the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Respect Helpline on 0808 8010327 or via their live webchat service.</a:t>
            </a:r>
          </a:p>
          <a:p>
            <a:r>
              <a:rPr lang="en-GB" sz="105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LQBTQ Foundation</a:t>
            </a:r>
          </a:p>
          <a:p>
            <a:pPr>
              <a:spcAft>
                <a:spcPts val="6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The LGBT Foundation support people who identify as lesbian, gay, bisexual and trans.  Whatever your needs, the foundation are able to support.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They can be contacted on 03453 30 30 30, or email </a:t>
            </a:r>
            <a:r>
              <a:rPr lang="en-GB" sz="1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info@lgbt.foundation</a:t>
            </a:r>
            <a:endParaRPr lang="en-GB" sz="10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Liberate Meditation</a:t>
            </a:r>
          </a:p>
          <a:p>
            <a:pPr>
              <a:spcAft>
                <a:spcPts val="6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The Liberate is a meditation app to help reduce anxiety, alleviate stress and promote rest in POC / BAME Communities.  More information can be found at </a:t>
            </a:r>
            <a:r>
              <a:rPr lang="en-GB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https://people.nhs.uk/help/support-apps/liberate-meditation/</a:t>
            </a:r>
          </a:p>
          <a:p>
            <a:pPr>
              <a:spcAft>
                <a:spcPts val="600"/>
              </a:spcAft>
            </a:pPr>
            <a:r>
              <a:rPr lang="en-GB" sz="105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</a:p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The Disability Equality Charity who can provide practical information and emotional support for people with disabilities, or caring for people with disabilities. They can be contacted on </a:t>
            </a:r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0808 800 3333</a:t>
            </a:r>
          </a:p>
          <a:p>
            <a:endParaRPr lang="en-GB" sz="10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dirty="0">
                <a:solidFill>
                  <a:srgbClr val="007A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NHS – Our NHS People</a:t>
            </a:r>
          </a:p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An online resource centre for a range of needs, including mental</a:t>
            </a:r>
          </a:p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 health, bereavement, financial and wellbeing support. </a:t>
            </a:r>
          </a:p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https://people.nhs.uk/help/. </a:t>
            </a:r>
          </a:p>
          <a:p>
            <a:endParaRPr lang="en-GB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And there is so much…..</a:t>
            </a:r>
          </a:p>
          <a:p>
            <a:endParaRPr lang="en-GB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Scan the QR Code to access all SFH Wellbeing Resources</a:t>
            </a:r>
          </a:p>
          <a:p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591C3E-F14E-4D67-A10C-B29DD06D090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461500" y="6372225"/>
            <a:ext cx="938893" cy="914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2179</TotalTime>
  <Words>865</Words>
  <Application>Microsoft Office PowerPoint</Application>
  <PresentationFormat>Custom</PresentationFormat>
  <Paragraphs>59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Frutiger LT Std 55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Vesty - HR Officer - SFH-KMH</dc:creator>
  <cp:lastModifiedBy>GOULDSTONE, Amy (SHERWOOD FOREST HOSPITALS NHS FOUNDATION TRUST)</cp:lastModifiedBy>
  <cp:revision>77</cp:revision>
  <cp:lastPrinted>2020-01-17T10:36:11Z</cp:lastPrinted>
  <dcterms:created xsi:type="dcterms:W3CDTF">2017-08-18T09:37:35Z</dcterms:created>
  <dcterms:modified xsi:type="dcterms:W3CDTF">2023-05-03T16:08:47Z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2017-08-18T00:00:00Z</vt:filetime>
  </property>
  <property fmtid="{D5CDD505-2E9C-101B-9397-08002B2CF9AE}" pid="3" name="Creator">
    <vt:lpwstr>Adobe InDesign CC 2017 (Windows)</vt:lpwstr>
  </property>
  <property fmtid="{D5CDD505-2E9C-101B-9397-08002B2CF9AE}" pid="4" name="LastSaved">
    <vt:filetime>2017-08-18T00:00:00Z</vt:filetime>
  </property>
</Properties>
</file>