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90" r:id="rId2"/>
    <p:sldId id="291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5" d="100"/>
          <a:sy n="55" d="100"/>
        </p:scale>
        <p:origin x="1096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5CCC80-880B-4C59-829D-708E022D5297}" type="datetimeFigureOut">
              <a:rPr lang="en-GB" smtClean="0"/>
              <a:t>15/05/2026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77F165-D460-4969-AFB2-107BEFA170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17079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092C73-6CAF-4A5B-AA33-50917DF52034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68021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17DCAD-3E58-49AE-F157-E3B02DC04F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961BA2-509D-8B41-1E99-A6F7B3B80F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8288AB-D89B-093D-ADC1-3A5712CFF8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07A5B-FFB5-4675-8AEC-F3F9AAC905F5}" type="datetimeFigureOut">
              <a:rPr lang="en-GB" smtClean="0"/>
              <a:t>15/05/2026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10CF45-19A2-2E77-3F2B-CCCE18D372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4D1BE8-7997-A116-67EF-6CA0C2365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ED485-B603-4EF3-949E-66E6BCB4A8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62925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9FC51B-DA69-64D4-E1DA-294037C333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8EBFC30-77DC-20D7-FE4C-326745BFD5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A9C41D-94E6-44EE-2399-71A1280140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07A5B-FFB5-4675-8AEC-F3F9AAC905F5}" type="datetimeFigureOut">
              <a:rPr lang="en-GB" smtClean="0"/>
              <a:t>15/05/2026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385FB8-FB7F-E3E9-1B04-33334DBBC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B6165B-F96C-5B2D-9820-FDA191B65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ED485-B603-4EF3-949E-66E6BCB4A8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9246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2BADEE9-9C8C-1007-8EF1-9152E678A86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7E1CB81-D645-82E6-2A09-04498D5E87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30EEB9-A3AF-3737-9371-05E6AA1D93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07A5B-FFB5-4675-8AEC-F3F9AAC905F5}" type="datetimeFigureOut">
              <a:rPr lang="en-GB" smtClean="0"/>
              <a:t>15/05/2026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1FB7A4-4453-006E-01E1-7527BC2C12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A57407-57A2-E3CC-72E4-CF5A5720E5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ED485-B603-4EF3-949E-66E6BCB4A8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05636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Mai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raphic 2">
            <a:extLst>
              <a:ext uri="{FF2B5EF4-FFF2-40B4-BE49-F238E27FC236}">
                <a16:creationId xmlns:a16="http://schemas.microsoft.com/office/drawing/2014/main" id="{B3EB4501-2FDB-1914-3D76-5DDCDCDCCBB3}"/>
              </a:ext>
            </a:extLst>
          </p:cNvPr>
          <p:cNvSpPr/>
          <p:nvPr/>
        </p:nvSpPr>
        <p:spPr>
          <a:xfrm>
            <a:off x="58723" y="2707873"/>
            <a:ext cx="12192000" cy="4011853"/>
          </a:xfrm>
          <a:custGeom>
            <a:avLst/>
            <a:gdLst/>
            <a:ahLst/>
            <a:cxnLst/>
            <a:rect l="l" t="t" r="r" b="b"/>
            <a:pathLst>
              <a:path w="18797905" h="5730240">
                <a:moveTo>
                  <a:pt x="18294730" y="0"/>
                </a:moveTo>
                <a:lnTo>
                  <a:pt x="502602" y="0"/>
                </a:lnTo>
                <a:lnTo>
                  <a:pt x="454199" y="2300"/>
                </a:lnTo>
                <a:lnTo>
                  <a:pt x="407097" y="9062"/>
                </a:lnTo>
                <a:lnTo>
                  <a:pt x="361508" y="20075"/>
                </a:lnTo>
                <a:lnTo>
                  <a:pt x="317641" y="35127"/>
                </a:lnTo>
                <a:lnTo>
                  <a:pt x="275708" y="54009"/>
                </a:lnTo>
                <a:lnTo>
                  <a:pt x="235919" y="76510"/>
                </a:lnTo>
                <a:lnTo>
                  <a:pt x="198485" y="102418"/>
                </a:lnTo>
                <a:lnTo>
                  <a:pt x="163617" y="131524"/>
                </a:lnTo>
                <a:lnTo>
                  <a:pt x="131524" y="163617"/>
                </a:lnTo>
                <a:lnTo>
                  <a:pt x="102418" y="198485"/>
                </a:lnTo>
                <a:lnTo>
                  <a:pt x="76510" y="235919"/>
                </a:lnTo>
                <a:lnTo>
                  <a:pt x="54009" y="275708"/>
                </a:lnTo>
                <a:lnTo>
                  <a:pt x="35127" y="317641"/>
                </a:lnTo>
                <a:lnTo>
                  <a:pt x="20075" y="361508"/>
                </a:lnTo>
                <a:lnTo>
                  <a:pt x="9062" y="407097"/>
                </a:lnTo>
                <a:lnTo>
                  <a:pt x="2300" y="454199"/>
                </a:lnTo>
                <a:lnTo>
                  <a:pt x="0" y="502602"/>
                </a:lnTo>
                <a:lnTo>
                  <a:pt x="0" y="5227065"/>
                </a:lnTo>
                <a:lnTo>
                  <a:pt x="2300" y="5275469"/>
                </a:lnTo>
                <a:lnTo>
                  <a:pt x="9062" y="5322570"/>
                </a:lnTo>
                <a:lnTo>
                  <a:pt x="20075" y="5368160"/>
                </a:lnTo>
                <a:lnTo>
                  <a:pt x="35127" y="5412026"/>
                </a:lnTo>
                <a:lnTo>
                  <a:pt x="54009" y="5453959"/>
                </a:lnTo>
                <a:lnTo>
                  <a:pt x="76510" y="5493748"/>
                </a:lnTo>
                <a:lnTo>
                  <a:pt x="102418" y="5531182"/>
                </a:lnTo>
                <a:lnTo>
                  <a:pt x="131524" y="5566051"/>
                </a:lnTo>
                <a:lnTo>
                  <a:pt x="163617" y="5598143"/>
                </a:lnTo>
                <a:lnTo>
                  <a:pt x="198485" y="5627249"/>
                </a:lnTo>
                <a:lnTo>
                  <a:pt x="235919" y="5653158"/>
                </a:lnTo>
                <a:lnTo>
                  <a:pt x="275708" y="5675658"/>
                </a:lnTo>
                <a:lnTo>
                  <a:pt x="317641" y="5694540"/>
                </a:lnTo>
                <a:lnTo>
                  <a:pt x="361508" y="5709593"/>
                </a:lnTo>
                <a:lnTo>
                  <a:pt x="407097" y="5720605"/>
                </a:lnTo>
                <a:lnTo>
                  <a:pt x="454199" y="5727367"/>
                </a:lnTo>
                <a:lnTo>
                  <a:pt x="502602" y="5729668"/>
                </a:lnTo>
                <a:lnTo>
                  <a:pt x="18294730" y="5729668"/>
                </a:lnTo>
                <a:lnTo>
                  <a:pt x="18343134" y="5727367"/>
                </a:lnTo>
                <a:lnTo>
                  <a:pt x="18390235" y="5720605"/>
                </a:lnTo>
                <a:lnTo>
                  <a:pt x="18435825" y="5709593"/>
                </a:lnTo>
                <a:lnTo>
                  <a:pt x="18479691" y="5694540"/>
                </a:lnTo>
                <a:lnTo>
                  <a:pt x="18521624" y="5675658"/>
                </a:lnTo>
                <a:lnTo>
                  <a:pt x="18561413" y="5653158"/>
                </a:lnTo>
                <a:lnTo>
                  <a:pt x="18598847" y="5627249"/>
                </a:lnTo>
                <a:lnTo>
                  <a:pt x="18633716" y="5598143"/>
                </a:lnTo>
                <a:lnTo>
                  <a:pt x="18665808" y="5566051"/>
                </a:lnTo>
                <a:lnTo>
                  <a:pt x="18694914" y="5531182"/>
                </a:lnTo>
                <a:lnTo>
                  <a:pt x="18720823" y="5493748"/>
                </a:lnTo>
                <a:lnTo>
                  <a:pt x="18743323" y="5453959"/>
                </a:lnTo>
                <a:lnTo>
                  <a:pt x="18762205" y="5412026"/>
                </a:lnTo>
                <a:lnTo>
                  <a:pt x="18777257" y="5368160"/>
                </a:lnTo>
                <a:lnTo>
                  <a:pt x="18788270" y="5322570"/>
                </a:lnTo>
                <a:lnTo>
                  <a:pt x="18795032" y="5275469"/>
                </a:lnTo>
                <a:lnTo>
                  <a:pt x="18797333" y="5227065"/>
                </a:lnTo>
                <a:lnTo>
                  <a:pt x="18797333" y="502602"/>
                </a:lnTo>
                <a:lnTo>
                  <a:pt x="18795032" y="454199"/>
                </a:lnTo>
                <a:lnTo>
                  <a:pt x="18788270" y="407097"/>
                </a:lnTo>
                <a:lnTo>
                  <a:pt x="18777257" y="361508"/>
                </a:lnTo>
                <a:lnTo>
                  <a:pt x="18762205" y="317641"/>
                </a:lnTo>
                <a:lnTo>
                  <a:pt x="18743323" y="275708"/>
                </a:lnTo>
                <a:lnTo>
                  <a:pt x="18720823" y="235919"/>
                </a:lnTo>
                <a:lnTo>
                  <a:pt x="18694914" y="198485"/>
                </a:lnTo>
                <a:lnTo>
                  <a:pt x="18665808" y="163617"/>
                </a:lnTo>
                <a:lnTo>
                  <a:pt x="18633716" y="131524"/>
                </a:lnTo>
                <a:lnTo>
                  <a:pt x="18598847" y="102418"/>
                </a:lnTo>
                <a:lnTo>
                  <a:pt x="18561413" y="76510"/>
                </a:lnTo>
                <a:lnTo>
                  <a:pt x="18521624" y="54009"/>
                </a:lnTo>
                <a:lnTo>
                  <a:pt x="18479691" y="35127"/>
                </a:lnTo>
                <a:lnTo>
                  <a:pt x="18435825" y="20075"/>
                </a:lnTo>
                <a:lnTo>
                  <a:pt x="18390235" y="9062"/>
                </a:lnTo>
                <a:lnTo>
                  <a:pt x="18343134" y="2300"/>
                </a:lnTo>
                <a:lnTo>
                  <a:pt x="18294730" y="0"/>
                </a:lnTo>
                <a:close/>
              </a:path>
            </a:pathLst>
          </a:custGeom>
          <a:solidFill>
            <a:srgbClr val="44257D">
              <a:alpha val="29998"/>
            </a:srgbClr>
          </a:solidFill>
        </p:spPr>
        <p:txBody>
          <a:bodyPr wrap="square" lIns="0" tIns="0" rIns="0" bIns="0" rtlCol="0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094879"/>
            <a:ext cx="10363200" cy="1470025"/>
          </a:xfrm>
        </p:spPr>
        <p:txBody>
          <a:bodyPr>
            <a:normAutofit/>
          </a:bodyPr>
          <a:lstStyle>
            <a:lvl1pPr algn="l">
              <a:defRPr sz="4000">
                <a:solidFill>
                  <a:srgbClr val="44257D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9DFB7F7D-BD71-B826-4980-44E29309F41C}"/>
              </a:ext>
            </a:extLst>
          </p:cNvPr>
          <p:cNvGrpSpPr>
            <a:grpSpLocks/>
          </p:cNvGrpSpPr>
          <p:nvPr userDrawn="1"/>
        </p:nvGrpSpPr>
        <p:grpSpPr>
          <a:xfrm>
            <a:off x="-1" y="-44076"/>
            <a:ext cx="12192000" cy="2367825"/>
            <a:chOff x="0" y="0"/>
            <a:chExt cx="20104099" cy="3965110"/>
          </a:xfrm>
        </p:grpSpPr>
        <p:pic>
          <p:nvPicPr>
            <p:cNvPr id="8" name="Image 9">
              <a:extLst>
                <a:ext uri="{FF2B5EF4-FFF2-40B4-BE49-F238E27FC236}">
                  <a16:creationId xmlns:a16="http://schemas.microsoft.com/office/drawing/2014/main" id="{9AD588DF-79F6-214F-9A9A-D12855F7297D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20104099" cy="3965110"/>
            </a:xfrm>
            <a:prstGeom prst="rect">
              <a:avLst/>
            </a:prstGeom>
          </p:spPr>
        </p:pic>
        <p:pic>
          <p:nvPicPr>
            <p:cNvPr id="9" name="Image 10">
              <a:extLst>
                <a:ext uri="{FF2B5EF4-FFF2-40B4-BE49-F238E27FC236}">
                  <a16:creationId xmlns:a16="http://schemas.microsoft.com/office/drawing/2014/main" id="{3412D2FA-BE47-C5B4-4E85-D4323EB2145F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382361" y="198972"/>
              <a:ext cx="3392156" cy="2074585"/>
            </a:xfrm>
            <a:prstGeom prst="rect">
              <a:avLst/>
            </a:prstGeom>
          </p:spPr>
        </p:pic>
      </p:grpSp>
      <p:sp>
        <p:nvSpPr>
          <p:cNvPr id="14" name="Title 1">
            <a:extLst>
              <a:ext uri="{FF2B5EF4-FFF2-40B4-BE49-F238E27FC236}">
                <a16:creationId xmlns:a16="http://schemas.microsoft.com/office/drawing/2014/main" id="{16B8A0DA-34AC-6951-FCA8-6AF3F8D2BD45}"/>
              </a:ext>
            </a:extLst>
          </p:cNvPr>
          <p:cNvSpPr txBox="1">
            <a:spLocks/>
          </p:cNvSpPr>
          <p:nvPr userDrawn="1"/>
        </p:nvSpPr>
        <p:spPr>
          <a:xfrm>
            <a:off x="896923" y="1294334"/>
            <a:ext cx="10515600" cy="140931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GB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BC29EBF5-0579-12EE-9502-27001BCD559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96923" y="2758782"/>
            <a:ext cx="10380677" cy="2363554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3699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FC5DAA-C983-DBD1-6503-B69C950E38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E3F250-BD51-A319-6374-701C3C39F3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8016F0-DDF5-6A36-C3FF-8335D42165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07A5B-FFB5-4675-8AEC-F3F9AAC905F5}" type="datetimeFigureOut">
              <a:rPr lang="en-GB" smtClean="0"/>
              <a:t>15/05/2026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49BEDE-689B-7E80-C420-84DF39E91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62B789-CB46-D079-D824-191D87D1F1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ED485-B603-4EF3-949E-66E6BCB4A8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4075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E7E58F-8CCB-59D1-C6E7-AC3407949C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81F3E0-4129-9700-DBBB-B2F0D42648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1DE5FA-C900-885D-C862-A6533B1ED6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07A5B-FFB5-4675-8AEC-F3F9AAC905F5}" type="datetimeFigureOut">
              <a:rPr lang="en-GB" smtClean="0"/>
              <a:t>15/05/2026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F27ACC-A657-0C8B-BEF3-BE2EFFA6D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73B8C1-0965-6786-B6E9-7E5B7047FB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ED485-B603-4EF3-949E-66E6BCB4A8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94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ACFD57-3D62-5D5C-5AD1-547AC53A1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24A6FA-4545-BF7A-B584-79E8B85A21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E69D4C-8D62-5EF7-A75A-B1E8019D33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C84697-8346-E6F5-15B8-13E8F0B243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07A5B-FFB5-4675-8AEC-F3F9AAC905F5}" type="datetimeFigureOut">
              <a:rPr lang="en-GB" smtClean="0"/>
              <a:t>15/05/2026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2CA8AE-5A52-F7E4-6C0D-0CE3A8DCB7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CFC5CD-4DFA-4178-F476-795A66B8C1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ED485-B603-4EF3-949E-66E6BCB4A8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20312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8F5040-6849-CA7E-34F8-834DF512ED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E85855-A42E-30C7-210B-2D47A7507B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04CD31-0BEE-EBF9-27FF-18AEBD10F8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093A232-2CB6-E61F-1EC9-74611973E5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2157C9A-30F9-100F-A147-E0B31178028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261CB52-6B16-ABC3-05BD-1976AF09A4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07A5B-FFB5-4675-8AEC-F3F9AAC905F5}" type="datetimeFigureOut">
              <a:rPr lang="en-GB" smtClean="0"/>
              <a:t>15/05/2026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8E23F2A-E2C7-67A2-122D-B7C0B315A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6D78C78-DBD1-8AF3-C952-1FE53E7034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ED485-B603-4EF3-949E-66E6BCB4A8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4745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F5A28F-4981-5547-557F-82F3873967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185D68B-9BB8-7470-E0B0-4AF847665D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07A5B-FFB5-4675-8AEC-F3F9AAC905F5}" type="datetimeFigureOut">
              <a:rPr lang="en-GB" smtClean="0"/>
              <a:t>15/05/2026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F7D7A8-9DB2-CE8F-1619-DBD7D42A4D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CEF730A-D17B-0FE0-E676-30BD5F8C59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ED485-B603-4EF3-949E-66E6BCB4A8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0326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ADAD1B-7458-D09F-9D15-0A24949511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07A5B-FFB5-4675-8AEC-F3F9AAC905F5}" type="datetimeFigureOut">
              <a:rPr lang="en-GB" smtClean="0"/>
              <a:t>15/05/2026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BF2DC1E-2D25-6D8B-4A12-2F6CE2BA66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B0041F-91FC-607E-BC0F-100F78ACAB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ED485-B603-4EF3-949E-66E6BCB4A8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9867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0CA77A-287E-A3C2-C98D-D5D12286B2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3A6EE4-229F-272F-649C-6A65DA19BB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CD1EDF-BA57-C54A-DBA0-CB1919E2AB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78A8F8-29B3-5937-C765-72DA903561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07A5B-FFB5-4675-8AEC-F3F9AAC905F5}" type="datetimeFigureOut">
              <a:rPr lang="en-GB" smtClean="0"/>
              <a:t>15/05/2026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8E6F07-F80E-8E0A-6317-3810B1B5A1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482A7D-4152-A86F-EE4A-472F66B873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ED485-B603-4EF3-949E-66E6BCB4A8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5532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94E1FC-E228-47BB-65C9-25819CE50E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09EA5BF-C1A2-ADD9-5055-3A0B5C52990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F423D9-6091-F990-72D0-D47DA9C066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702324-1E5B-902B-73DD-B1F048362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07A5B-FFB5-4675-8AEC-F3F9AAC905F5}" type="datetimeFigureOut">
              <a:rPr lang="en-GB" smtClean="0"/>
              <a:t>15/05/2026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7075BD-CD8C-FBFE-8974-53A95B1BBC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A5C881-9B5C-0887-DDC9-DA5EDB6BC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ED485-B603-4EF3-949E-66E6BCB4A8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9430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007A511-D31C-BB23-5C72-1ECA400F1A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10370D-2B46-176F-74D4-9ADBA4B195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D9E51F-BF5E-40C7-FD8F-94EE1624149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F07A5B-FFB5-4675-8AEC-F3F9AAC905F5}" type="datetimeFigureOut">
              <a:rPr lang="en-GB" smtClean="0"/>
              <a:t>15/05/2026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634CF1-4169-7570-B9BB-AD5BE3FC3F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748737-21B6-2021-2198-F55AF47A33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0BED485-B603-4EF3-949E-66E6BCB4A8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9428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corinne.kitchen@nhs.ne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131A82-F80C-4D27-85AE-4A192873D64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50372" y="3047188"/>
            <a:ext cx="12080169" cy="3212097"/>
          </a:xfrm>
        </p:spPr>
        <p:txBody>
          <a:bodyPr>
            <a:normAutofit fontScale="40000" lnSpcReduction="20000"/>
          </a:bodyPr>
          <a:lstStyle/>
          <a:p>
            <a:pPr marL="285750" indent="-285750">
              <a:buClr>
                <a:srgbClr val="7030A0"/>
              </a:buClr>
              <a:buFont typeface="Wingdings" panose="05000000000000000000" pitchFamily="2" charset="2"/>
              <a:buChar char="ü"/>
            </a:pPr>
            <a:r>
              <a:rPr lang="en-GB" sz="3600" dirty="0"/>
              <a:t> Stress eLearning </a:t>
            </a:r>
          </a:p>
          <a:p>
            <a:pPr marL="285750" indent="-285750">
              <a:buClr>
                <a:srgbClr val="7030A0"/>
              </a:buClr>
              <a:buFont typeface="Wingdings" panose="05000000000000000000" pitchFamily="2" charset="2"/>
              <a:buChar char="ü"/>
            </a:pPr>
            <a:r>
              <a:rPr lang="en-GB" sz="3600" dirty="0"/>
              <a:t>Coping Under pressure (eLearning and training session)</a:t>
            </a:r>
          </a:p>
          <a:p>
            <a:pPr marL="285750" indent="-285750">
              <a:buClr>
                <a:srgbClr val="7030A0"/>
              </a:buClr>
              <a:buFont typeface="Wingdings" panose="05000000000000000000" pitchFamily="2" charset="2"/>
              <a:buChar char="ü"/>
            </a:pPr>
            <a:r>
              <a:rPr lang="en-GB" sz="3600" dirty="0"/>
              <a:t>Wellbeing Conversation (eLearning and training session)</a:t>
            </a:r>
          </a:p>
          <a:p>
            <a:pPr marL="285750" indent="-285750">
              <a:buClr>
                <a:srgbClr val="7030A0"/>
              </a:buClr>
              <a:buFont typeface="Wingdings" panose="05000000000000000000" pitchFamily="2" charset="2"/>
              <a:buChar char="ü"/>
            </a:pPr>
            <a:r>
              <a:rPr lang="en-GB" sz="3600" dirty="0"/>
              <a:t>REACT mental health conversations (training session only, recommendation to complete wellbeing conversation training first)</a:t>
            </a:r>
          </a:p>
          <a:p>
            <a:pPr marL="285750" indent="-285750">
              <a:buClr>
                <a:srgbClr val="7030A0"/>
              </a:buClr>
              <a:buFont typeface="Wingdings" panose="05000000000000000000" pitchFamily="2" charset="2"/>
              <a:buChar char="ü"/>
            </a:pPr>
            <a:r>
              <a:rPr lang="en-GB" sz="3600" dirty="0"/>
              <a:t>Wellbeing Champion eLearning and additional 1:1 induction and support given</a:t>
            </a:r>
          </a:p>
          <a:p>
            <a:pPr marL="285750" indent="-285750">
              <a:buClr>
                <a:srgbClr val="7030A0"/>
              </a:buClr>
              <a:buFont typeface="Wingdings" panose="05000000000000000000" pitchFamily="2" charset="2"/>
              <a:buChar char="ü"/>
            </a:pPr>
            <a:r>
              <a:rPr lang="en-GB" sz="3600" dirty="0"/>
              <a:t>Menopause for managers (training session and eLearning on Menopause available)</a:t>
            </a:r>
          </a:p>
          <a:p>
            <a:pPr marL="0" indent="0">
              <a:buClr>
                <a:srgbClr val="7030A0"/>
              </a:buClr>
              <a:buNone/>
            </a:pPr>
            <a:endParaRPr lang="en-GB" sz="3600" dirty="0"/>
          </a:p>
          <a:p>
            <a:pPr marL="0" indent="0">
              <a:buClr>
                <a:srgbClr val="7030A0"/>
              </a:buClr>
              <a:buNone/>
            </a:pPr>
            <a:r>
              <a:rPr lang="en-GB" sz="3600" dirty="0"/>
              <a:t>Coming soon: Burnout training and eLearning to come later in 2026</a:t>
            </a:r>
          </a:p>
          <a:p>
            <a:pPr marL="0" indent="0">
              <a:buClr>
                <a:srgbClr val="7030A0"/>
              </a:buClr>
              <a:buNone/>
            </a:pPr>
            <a:endParaRPr lang="en-GB" sz="3600" dirty="0"/>
          </a:p>
          <a:p>
            <a:pPr marL="0" indent="0">
              <a:buClr>
                <a:srgbClr val="7030A0"/>
              </a:buClr>
              <a:buNone/>
            </a:pPr>
            <a:r>
              <a:rPr lang="en-GB" sz="3600" dirty="0"/>
              <a:t>** Please note all training can be booked for your team sessions by emailing </a:t>
            </a:r>
            <a:r>
              <a:rPr lang="en-GB" sz="3600" b="1" dirty="0">
                <a:hlinkClick r:id="rId3"/>
              </a:rPr>
              <a:t>corinne.kitchen@nhs.net</a:t>
            </a:r>
            <a:r>
              <a:rPr lang="en-GB" sz="3600" b="1" dirty="0"/>
              <a:t> </a:t>
            </a:r>
            <a:r>
              <a:rPr lang="en-GB" sz="3600" dirty="0"/>
              <a:t>for further information **</a:t>
            </a:r>
          </a:p>
          <a:p>
            <a:pPr marL="0" indent="0">
              <a:buClr>
                <a:srgbClr val="7030A0"/>
              </a:buClr>
              <a:buNone/>
            </a:pPr>
            <a:endParaRPr lang="en-GB" sz="3600" dirty="0"/>
          </a:p>
          <a:p>
            <a:endParaRPr lang="en-GB" sz="3600" dirty="0"/>
          </a:p>
          <a:p>
            <a:endParaRPr lang="en-GB" sz="3600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761DF2FE-9872-07D5-2BD0-1D77426F67C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Wellbeing Training Overview</a:t>
            </a:r>
          </a:p>
        </p:txBody>
      </p:sp>
    </p:spTree>
    <p:extLst>
      <p:ext uri="{BB962C8B-B14F-4D97-AF65-F5344CB8AC3E}">
        <p14:creationId xmlns:p14="http://schemas.microsoft.com/office/powerpoint/2010/main" val="22284308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C1593C-7DCE-5094-3447-E414BD0E56C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Recommended completion order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F7B5BB-8187-AAD7-6E73-7C7396CE8BA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74410" y="3030925"/>
            <a:ext cx="2586506" cy="147732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en-GB" sz="1800" b="1" dirty="0"/>
              <a:t>Step 1:</a:t>
            </a:r>
          </a:p>
          <a:p>
            <a:pPr marL="0" indent="0">
              <a:buNone/>
            </a:pPr>
            <a:r>
              <a:rPr lang="en-GB" sz="1800" dirty="0"/>
              <a:t>Stress eLearning to recognise signs of stress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7E8E5EC-6D65-8034-ADB2-77447C29A172}"/>
              </a:ext>
            </a:extLst>
          </p:cNvPr>
          <p:cNvSpPr txBox="1"/>
          <p:nvPr/>
        </p:nvSpPr>
        <p:spPr>
          <a:xfrm>
            <a:off x="3712028" y="3030925"/>
            <a:ext cx="3352800" cy="147732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b="1" dirty="0"/>
              <a:t>Step 2:</a:t>
            </a:r>
          </a:p>
          <a:p>
            <a:r>
              <a:rPr lang="en-GB" dirty="0"/>
              <a:t>Coping under pressure to learn the difference between pressure, stress and burnout. Including practical strategies.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7A0B431-C35E-47C5-D868-EEE4348570ED}"/>
              </a:ext>
            </a:extLst>
          </p:cNvPr>
          <p:cNvSpPr txBox="1"/>
          <p:nvPr/>
        </p:nvSpPr>
        <p:spPr>
          <a:xfrm>
            <a:off x="7620000" y="3030925"/>
            <a:ext cx="3167743" cy="147732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b="1" dirty="0"/>
              <a:t>Step 3 (in development coming in 2026):</a:t>
            </a:r>
          </a:p>
          <a:p>
            <a:r>
              <a:rPr lang="en-GB" dirty="0"/>
              <a:t>Burnout – what it is and how we can explore early recognition. 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C01B55B6-58E9-2403-6296-35D1DB850D93}"/>
              </a:ext>
            </a:extLst>
          </p:cNvPr>
          <p:cNvCxnSpPr>
            <a:cxnSpLocks/>
          </p:cNvCxnSpPr>
          <p:nvPr/>
        </p:nvCxnSpPr>
        <p:spPr>
          <a:xfrm>
            <a:off x="3254829" y="3769589"/>
            <a:ext cx="326571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04D6AC5A-E057-43FE-D803-5A97BFA766CB}"/>
              </a:ext>
            </a:extLst>
          </p:cNvPr>
          <p:cNvCxnSpPr>
            <a:cxnSpLocks/>
          </p:cNvCxnSpPr>
          <p:nvPr/>
        </p:nvCxnSpPr>
        <p:spPr>
          <a:xfrm>
            <a:off x="7151915" y="3761835"/>
            <a:ext cx="326571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FF6AFD40-9C8B-7136-40B1-2B1B762B61AA}"/>
              </a:ext>
            </a:extLst>
          </p:cNvPr>
          <p:cNvSpPr txBox="1"/>
          <p:nvPr/>
        </p:nvSpPr>
        <p:spPr>
          <a:xfrm>
            <a:off x="457199" y="4633541"/>
            <a:ext cx="19267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rgbClr val="7030A0"/>
                </a:solidFill>
              </a:rPr>
              <a:t>Other training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044B4F0-5488-AC9C-3112-979FB05F2AD3}"/>
              </a:ext>
            </a:extLst>
          </p:cNvPr>
          <p:cNvSpPr txBox="1"/>
          <p:nvPr/>
        </p:nvSpPr>
        <p:spPr>
          <a:xfrm>
            <a:off x="348342" y="5158940"/>
            <a:ext cx="4996543" cy="12003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b="1" dirty="0"/>
              <a:t>Step 1:</a:t>
            </a:r>
          </a:p>
          <a:p>
            <a:r>
              <a:rPr lang="en-GB" dirty="0"/>
              <a:t>Wellbeing Conversation: how to support others to have a good wellbeing conversation to prevent escalation, conflict, burnout.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E04DFCA-6FCB-51D4-7064-235E19FA466C}"/>
              </a:ext>
            </a:extLst>
          </p:cNvPr>
          <p:cNvSpPr txBox="1"/>
          <p:nvPr/>
        </p:nvSpPr>
        <p:spPr>
          <a:xfrm>
            <a:off x="6433456" y="4821822"/>
            <a:ext cx="5181602" cy="175432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b="1" dirty="0"/>
              <a:t>Step 2:</a:t>
            </a:r>
          </a:p>
          <a:p>
            <a:r>
              <a:rPr lang="en-GB" dirty="0"/>
              <a:t>REACT mental health – building on wellbeing conversations specifically on mental health conversations (and/or)</a:t>
            </a:r>
          </a:p>
          <a:p>
            <a:r>
              <a:rPr lang="en-GB" dirty="0"/>
              <a:t>Menopause for managers – understanding menopause and support at work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3CB80BA2-7C9E-6CA8-9F41-5107372209D7}"/>
              </a:ext>
            </a:extLst>
          </p:cNvPr>
          <p:cNvCxnSpPr>
            <a:cxnSpLocks/>
          </p:cNvCxnSpPr>
          <p:nvPr/>
        </p:nvCxnSpPr>
        <p:spPr>
          <a:xfrm>
            <a:off x="5682344" y="5625917"/>
            <a:ext cx="587827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51436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213</Words>
  <Application>Microsoft Office PowerPoint</Application>
  <PresentationFormat>Widescreen</PresentationFormat>
  <Paragraphs>26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Aptos</vt:lpstr>
      <vt:lpstr>Aptos Display</vt:lpstr>
      <vt:lpstr>Arial</vt:lpstr>
      <vt:lpstr>Arial Black</vt:lpstr>
      <vt:lpstr>Wingdings</vt:lpstr>
      <vt:lpstr>Office Theme</vt:lpstr>
      <vt:lpstr>Wellbeing Training Overview</vt:lpstr>
      <vt:lpstr>Recommended completion order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KITCHEN, Corinne (SHERWOOD FOREST HOSPITALS NHS FOUNDATION TRUST)</dc:creator>
  <cp:lastModifiedBy>KITCHEN, Corinne (SHERWOOD FOREST HOSPITALS NHS FOUNDATION TRUST)</cp:lastModifiedBy>
  <cp:revision>3</cp:revision>
  <dcterms:created xsi:type="dcterms:W3CDTF">2026-05-15T08:50:16Z</dcterms:created>
  <dcterms:modified xsi:type="dcterms:W3CDTF">2026-05-15T11:31:33Z</dcterms:modified>
</cp:coreProperties>
</file>